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295" r:id="rId2"/>
    <p:sldId id="297" r:id="rId3"/>
    <p:sldId id="258" r:id="rId4"/>
    <p:sldId id="259" r:id="rId5"/>
    <p:sldId id="287" r:id="rId6"/>
    <p:sldId id="288" r:id="rId7"/>
    <p:sldId id="299" r:id="rId8"/>
    <p:sldId id="300" r:id="rId9"/>
    <p:sldId id="290" r:id="rId10"/>
    <p:sldId id="277" r:id="rId11"/>
    <p:sldId id="278" r:id="rId12"/>
    <p:sldId id="279" r:id="rId13"/>
    <p:sldId id="280" r:id="rId14"/>
    <p:sldId id="301" r:id="rId15"/>
    <p:sldId id="302" r:id="rId16"/>
    <p:sldId id="285" r:id="rId17"/>
    <p:sldId id="292" r:id="rId18"/>
    <p:sldId id="298" r:id="rId19"/>
    <p:sldId id="282" r:id="rId20"/>
    <p:sldId id="284" r:id="rId21"/>
    <p:sldId id="304" r:id="rId22"/>
    <p:sldId id="305" r:id="rId23"/>
    <p:sldId id="306" r:id="rId24"/>
    <p:sldId id="307" r:id="rId25"/>
    <p:sldId id="308" r:id="rId26"/>
    <p:sldId id="296" r:id="rId27"/>
  </p:sldIdLst>
  <p:sldSz cx="9144000" cy="6858000" type="screen4x3"/>
  <p:notesSz cx="6858000" cy="9144000"/>
  <p:defaultTextStyle>
    <a:defPPr>
      <a:defRPr lang="en-GB"/>
    </a:defPPr>
    <a:lvl1pPr algn="ctr" rtl="0" fontAlgn="base">
      <a:spcBef>
        <a:spcPct val="20000"/>
      </a:spcBef>
      <a:spcAft>
        <a:spcPct val="0"/>
      </a:spcAft>
      <a:defRPr kern="1200">
        <a:solidFill>
          <a:schemeClr val="tx1"/>
        </a:solidFill>
        <a:latin typeface="Times New Roman" pitchFamily="18" charset="0"/>
        <a:ea typeface="+mn-ea"/>
        <a:cs typeface="+mn-cs"/>
      </a:defRPr>
    </a:lvl1pPr>
    <a:lvl2pPr marL="457200" algn="ctr" rtl="0" fontAlgn="base">
      <a:spcBef>
        <a:spcPct val="20000"/>
      </a:spcBef>
      <a:spcAft>
        <a:spcPct val="0"/>
      </a:spcAft>
      <a:defRPr kern="1200">
        <a:solidFill>
          <a:schemeClr val="tx1"/>
        </a:solidFill>
        <a:latin typeface="Times New Roman" pitchFamily="18" charset="0"/>
        <a:ea typeface="+mn-ea"/>
        <a:cs typeface="+mn-cs"/>
      </a:defRPr>
    </a:lvl2pPr>
    <a:lvl3pPr marL="914400" algn="ctr" rtl="0" fontAlgn="base">
      <a:spcBef>
        <a:spcPct val="20000"/>
      </a:spcBef>
      <a:spcAft>
        <a:spcPct val="0"/>
      </a:spcAft>
      <a:defRPr kern="1200">
        <a:solidFill>
          <a:schemeClr val="tx1"/>
        </a:solidFill>
        <a:latin typeface="Times New Roman" pitchFamily="18" charset="0"/>
        <a:ea typeface="+mn-ea"/>
        <a:cs typeface="+mn-cs"/>
      </a:defRPr>
    </a:lvl3pPr>
    <a:lvl4pPr marL="1371600" algn="ctr" rtl="0" fontAlgn="base">
      <a:spcBef>
        <a:spcPct val="20000"/>
      </a:spcBef>
      <a:spcAft>
        <a:spcPct val="0"/>
      </a:spcAft>
      <a:defRPr kern="1200">
        <a:solidFill>
          <a:schemeClr val="tx1"/>
        </a:solidFill>
        <a:latin typeface="Times New Roman" pitchFamily="18" charset="0"/>
        <a:ea typeface="+mn-ea"/>
        <a:cs typeface="+mn-cs"/>
      </a:defRPr>
    </a:lvl4pPr>
    <a:lvl5pPr marL="1828800" algn="ctr" rtl="0" fontAlgn="base">
      <a:spcBef>
        <a:spcPct val="20000"/>
      </a:spcBef>
      <a:spcAft>
        <a:spcPct val="0"/>
      </a:spcAft>
      <a:defRPr kern="1200">
        <a:solidFill>
          <a:schemeClr val="tx1"/>
        </a:solidFill>
        <a:latin typeface="Times New Roman" pitchFamily="18" charset="0"/>
        <a:ea typeface="+mn-ea"/>
        <a:cs typeface="+mn-cs"/>
      </a:defRPr>
    </a:lvl5pPr>
    <a:lvl6pPr marL="2286000" algn="l" defTabSz="914400" rtl="0" eaLnBrk="1" latinLnBrk="0" hangingPunct="1">
      <a:defRPr kern="1200">
        <a:solidFill>
          <a:schemeClr val="tx1"/>
        </a:solidFill>
        <a:latin typeface="Times New Roman" pitchFamily="18" charset="0"/>
        <a:ea typeface="+mn-ea"/>
        <a:cs typeface="+mn-cs"/>
      </a:defRPr>
    </a:lvl6pPr>
    <a:lvl7pPr marL="2743200" algn="l" defTabSz="914400" rtl="0" eaLnBrk="1" latinLnBrk="0" hangingPunct="1">
      <a:defRPr kern="1200">
        <a:solidFill>
          <a:schemeClr val="tx1"/>
        </a:solidFill>
        <a:latin typeface="Times New Roman" pitchFamily="18" charset="0"/>
        <a:ea typeface="+mn-ea"/>
        <a:cs typeface="+mn-cs"/>
      </a:defRPr>
    </a:lvl7pPr>
    <a:lvl8pPr marL="3200400" algn="l" defTabSz="914400" rtl="0" eaLnBrk="1" latinLnBrk="0" hangingPunct="1">
      <a:defRPr kern="1200">
        <a:solidFill>
          <a:schemeClr val="tx1"/>
        </a:solidFill>
        <a:latin typeface="Times New Roman" pitchFamily="18" charset="0"/>
        <a:ea typeface="+mn-ea"/>
        <a:cs typeface="+mn-cs"/>
      </a:defRPr>
    </a:lvl8pPr>
    <a:lvl9pPr marL="3657600" algn="l" defTabSz="914400" rtl="0" eaLnBrk="1" latinLnBrk="0" hangingPunct="1">
      <a:defRPr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a:srgbClr val="008000"/>
    <a:srgbClr val="0000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27"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vl1pPr>
          </a:lstStyle>
          <a:p>
            <a:endParaRPr lang="en-US"/>
          </a:p>
        </p:txBody>
      </p:sp>
      <p:sp>
        <p:nvSpPr>
          <p:cNvPr id="512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US"/>
          </a:p>
        </p:txBody>
      </p:sp>
      <p:sp>
        <p:nvSpPr>
          <p:cNvPr id="512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vl1pPr>
          </a:lstStyle>
          <a:p>
            <a:endParaRPr lang="en-US"/>
          </a:p>
        </p:txBody>
      </p:sp>
      <p:sp>
        <p:nvSpPr>
          <p:cNvPr id="512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B564C76C-22F5-41E4-9814-D5117248F7D8}"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200"/>
            </a:lvl1pPr>
          </a:lstStyle>
          <a:p>
            <a:endParaRPr lang="en-US"/>
          </a:p>
        </p:txBody>
      </p:sp>
      <p:sp>
        <p:nvSpPr>
          <p:cNvPr id="358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endParaRPr lang="en-US"/>
          </a:p>
        </p:txBody>
      </p:sp>
      <p:sp>
        <p:nvSpPr>
          <p:cNvPr id="358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58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spcBef>
                <a:spcPct val="0"/>
              </a:spcBef>
              <a:defRPr sz="1200"/>
            </a:lvl1pPr>
          </a:lstStyle>
          <a:p>
            <a:endParaRPr lang="en-US"/>
          </a:p>
        </p:txBody>
      </p:sp>
      <p:sp>
        <p:nvSpPr>
          <p:cNvPr id="358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fld id="{BC16809A-65D8-40F1-96BF-64D4B22D2F4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7D710-AD97-47C5-A87C-469FC6CD879D}" type="slidenum">
              <a:rPr lang="en-US"/>
              <a:pPr/>
              <a:t>6</a:t>
            </a:fld>
            <a:endParaRPr lang="en-US"/>
          </a:p>
        </p:txBody>
      </p:sp>
      <p:sp>
        <p:nvSpPr>
          <p:cNvPr id="36866" name="Rectangle 2"/>
          <p:cNvSpPr>
            <a:spLocks noRo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t>Density is the amount of matter within a certain volume.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C396315-FC5B-4428-B716-92291AF6D652}"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4BC94648-DE8F-4141-8674-76B9A64F6ED8}"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00EFBF7-7B92-4FF4-A0D3-F3D5C9CECA1C}" type="slidenum">
              <a:rPr lang="en-GB"/>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248400"/>
            <a:ext cx="1905000" cy="457200"/>
          </a:xfrm>
        </p:spPr>
        <p:txBody>
          <a:bodyPr/>
          <a:lstStyle>
            <a:lvl1pPr>
              <a:defRPr/>
            </a:lvl1pPr>
          </a:lstStyle>
          <a:p>
            <a:endParaRPr lang="en-GB"/>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8400"/>
            <a:ext cx="1905000" cy="457200"/>
          </a:xfrm>
        </p:spPr>
        <p:txBody>
          <a:bodyPr/>
          <a:lstStyle>
            <a:lvl1pPr>
              <a:defRPr/>
            </a:lvl1pPr>
          </a:lstStyle>
          <a:p>
            <a:fld id="{531CA614-2030-4BD5-AFB5-8EBCC9340BF3}"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CE098CCC-D146-496F-8632-27F89781D5AA}"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28E82D6E-EB72-43FB-B082-2CB94756FF2A}"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C82BF04D-0223-4233-86BF-2B5C35F249CD}"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FC3A4ABF-453A-412A-9798-9D3B4BE90C3E}"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74561C9E-EFE5-4729-9FAE-EFAFA83A27D1}"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5243DF07-1908-47A0-A1CC-7BC1C3A12889}"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EE8888D-0F12-495E-8ADB-F0D5FA88CC0C}"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43829D2-7EF3-4680-9BA0-F448E71CA7C4}"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E6DCAC"/>
            </a:gs>
            <a:gs pos="12000">
              <a:srgbClr val="E6D78A"/>
            </a:gs>
            <a:gs pos="30000">
              <a:srgbClr val="C7AC4C"/>
            </a:gs>
            <a:gs pos="45000">
              <a:srgbClr val="E6D78A"/>
            </a:gs>
            <a:gs pos="77000">
              <a:srgbClr val="C7AC4C"/>
            </a:gs>
            <a:gs pos="100000">
              <a:srgbClr val="E6DCAC"/>
            </a:gs>
          </a:gsLst>
          <a:path path="rect">
            <a:fillToRect r="100000" b="100000"/>
          </a:path>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spcBef>
                <a:spcPct val="0"/>
              </a:spcBef>
              <a:defRPr sz="1400"/>
            </a:lvl1pPr>
          </a:lstStyle>
          <a:p>
            <a:endParaRPr lang="en-GB"/>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vl1pPr>
          </a:lstStyle>
          <a:p>
            <a:endParaRPr lang="en-GB"/>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07A8B834-0744-4B08-B2AC-3789D2D13BA1}" type="slidenum">
              <a:rPr lang="en-GB"/>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1.bp.blogspot.com/_cSv6mvMJS_k/TPLSo_oJbCI/AAAAAAAAARg/PfRD5vZ60dw/s1600/solid.jp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E:\Science\Volume%20Mass%20Density\RockitScience%20-%20Density%20-%20THE%20MUSIC%20VIDEO.avi" TargetMode="External"/><Relationship Id="rId1" Type="http://schemas.openxmlformats.org/officeDocument/2006/relationships/video" Target="file:///E:\Science\Volume%20Mass%20Density\The%20Density%20Song%20-%20no%20spoken%20introduction.avi" TargetMode="External"/><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Eureka%2025%20Volume%20&amp;%20Density.avi" TargetMode="External"/><Relationship Id="rId2" Type="http://schemas.openxmlformats.org/officeDocument/2006/relationships/hyperlink" Target="Eureka%202%20Mass.avi" TargetMode="External"/><Relationship Id="rId1" Type="http://schemas.openxmlformats.org/officeDocument/2006/relationships/slideLayout" Target="../slideLayouts/slideLayout2.xml"/><Relationship Id="rId4" Type="http://schemas.openxmlformats.org/officeDocument/2006/relationships/hyperlink" Target="Eureka%2026%20Buoyancy.av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icoachmath.com/Sitemap/images/Cuboid1.jpg" TargetMode="External"/><Relationship Id="rId2" Type="http://schemas.openxmlformats.org/officeDocument/2006/relationships/hyperlink" Target="http://sunhousescience.blogspot.com/" TargetMode="External"/><Relationship Id="rId1" Type="http://schemas.openxmlformats.org/officeDocument/2006/relationships/slideLayout" Target="../slideLayouts/slideLayout2.xml"/><Relationship Id="rId5" Type="http://schemas.openxmlformats.org/officeDocument/2006/relationships/hyperlink" Target="http://www.stevespangler.com/stevespangler/uploads/2008/07/seven-layer-column.png" TargetMode="External"/><Relationship Id="rId4" Type="http://schemas.openxmlformats.org/officeDocument/2006/relationships/hyperlink" Target="http://tinfoiler.com/wp-content/uploads/2010/05/Oil-and-water.jp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2.bp.blogspot.com/_cSv6mvMJS_k/TPLS1wjeiAI/AAAAAAAAARw/EDKp29diXaQ/s1600/threestatesofmatter%25286%2529.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Text Box 4"/>
          <p:cNvSpPr txBox="1">
            <a:spLocks noChangeArrowheads="1"/>
          </p:cNvSpPr>
          <p:nvPr/>
        </p:nvSpPr>
        <p:spPr bwMode="auto">
          <a:xfrm>
            <a:off x="611188" y="549275"/>
            <a:ext cx="7705725" cy="762000"/>
          </a:xfrm>
          <a:prstGeom prst="rect">
            <a:avLst/>
          </a:prstGeom>
          <a:noFill/>
          <a:ln w="31750">
            <a:noFill/>
            <a:miter lim="800000"/>
            <a:headEnd/>
            <a:tailEnd/>
          </a:ln>
          <a:effectLst/>
        </p:spPr>
        <p:txBody>
          <a:bodyPr>
            <a:spAutoFit/>
          </a:bodyPr>
          <a:lstStyle/>
          <a:p>
            <a:pPr>
              <a:spcBef>
                <a:spcPct val="50000"/>
              </a:spcBef>
            </a:pPr>
            <a:r>
              <a:rPr lang="en-US" sz="4400" b="1"/>
              <a:t>Mass, Volume, &amp; Density</a:t>
            </a:r>
          </a:p>
        </p:txBody>
      </p:sp>
      <p:sp>
        <p:nvSpPr>
          <p:cNvPr id="63493" name="Text Box 5"/>
          <p:cNvSpPr txBox="1">
            <a:spLocks noChangeArrowheads="1"/>
          </p:cNvSpPr>
          <p:nvPr/>
        </p:nvSpPr>
        <p:spPr bwMode="auto">
          <a:xfrm>
            <a:off x="1187450" y="1916113"/>
            <a:ext cx="6624638" cy="366712"/>
          </a:xfrm>
          <a:prstGeom prst="rect">
            <a:avLst/>
          </a:prstGeom>
          <a:noFill/>
          <a:ln w="31750">
            <a:noFill/>
            <a:miter lim="800000"/>
            <a:headEnd/>
            <a:tailEnd/>
          </a:ln>
          <a:effectLst/>
        </p:spPr>
        <p:txBody>
          <a:bodyPr>
            <a:spAutoFit/>
          </a:bodyPr>
          <a:lstStyle/>
          <a:p>
            <a:pPr>
              <a:spcBef>
                <a:spcPct val="50000"/>
              </a:spcBef>
            </a:pPr>
            <a:endParaRPr lang="en-US"/>
          </a:p>
        </p:txBody>
      </p:sp>
      <p:pic>
        <p:nvPicPr>
          <p:cNvPr id="63497" name="Picture 9" descr="solid">
            <a:hlinkClick r:id="rId2"/>
          </p:cNvPr>
          <p:cNvPicPr>
            <a:picLocks noChangeAspect="1" noChangeArrowheads="1"/>
          </p:cNvPicPr>
          <p:nvPr/>
        </p:nvPicPr>
        <p:blipFill>
          <a:blip r:embed="rId3" cstate="print"/>
          <a:srcRect/>
          <a:stretch>
            <a:fillRect/>
          </a:stretch>
        </p:blipFill>
        <p:spPr bwMode="auto">
          <a:xfrm>
            <a:off x="1476375" y="1628775"/>
            <a:ext cx="6122988" cy="4592638"/>
          </a:xfrm>
          <a:prstGeom prst="rect">
            <a:avLst/>
          </a:prstGeom>
          <a:noFill/>
        </p:spPr>
      </p:pic>
      <p:sp>
        <p:nvSpPr>
          <p:cNvPr id="63498" name="Text Box 10"/>
          <p:cNvSpPr txBox="1">
            <a:spLocks noChangeArrowheads="1"/>
          </p:cNvSpPr>
          <p:nvPr/>
        </p:nvSpPr>
        <p:spPr bwMode="auto">
          <a:xfrm>
            <a:off x="2700338" y="1484313"/>
            <a:ext cx="4032250" cy="366712"/>
          </a:xfrm>
          <a:prstGeom prst="rect">
            <a:avLst/>
          </a:prstGeom>
          <a:noFill/>
          <a:ln w="31750">
            <a:noFill/>
            <a:miter lim="800000"/>
            <a:headEnd/>
            <a:tailEnd/>
          </a:ln>
          <a:effectLst/>
        </p:spPr>
        <p:txBody>
          <a:bodyPr>
            <a:spAutoFit/>
          </a:bodyPr>
          <a:lstStyle/>
          <a:p>
            <a:pPr>
              <a:spcBef>
                <a:spcPct val="50000"/>
              </a:spcBef>
            </a:pPr>
            <a:endParaRPr lang="en-US"/>
          </a:p>
        </p:txBody>
      </p:sp>
      <p:sp>
        <p:nvSpPr>
          <p:cNvPr id="63499" name="Rectangle 11"/>
          <p:cNvSpPr>
            <a:spLocks noChangeArrowheads="1"/>
          </p:cNvSpPr>
          <p:nvPr/>
        </p:nvSpPr>
        <p:spPr bwMode="auto">
          <a:xfrm>
            <a:off x="2555875" y="1628775"/>
            <a:ext cx="4248150" cy="431800"/>
          </a:xfrm>
          <a:prstGeom prst="rect">
            <a:avLst/>
          </a:prstGeom>
          <a:solidFill>
            <a:schemeClr val="bg1"/>
          </a:solidFill>
          <a:ln w="31750">
            <a:no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0" y="1125538"/>
            <a:ext cx="9144000" cy="1143000"/>
          </a:xfrm>
        </p:spPr>
        <p:txBody>
          <a:bodyPr/>
          <a:lstStyle/>
          <a:p>
            <a:r>
              <a:rPr lang="en-US" sz="3600" b="1"/>
              <a:t>Change Mass AND Keep Volume Same</a:t>
            </a:r>
          </a:p>
        </p:txBody>
      </p:sp>
      <p:sp>
        <p:nvSpPr>
          <p:cNvPr id="23555" name="Content Placeholder 2"/>
          <p:cNvSpPr>
            <a:spLocks noGrp="1"/>
          </p:cNvSpPr>
          <p:nvPr>
            <p:ph idx="4294967295"/>
          </p:nvPr>
        </p:nvSpPr>
        <p:spPr>
          <a:xfrm>
            <a:off x="755650" y="2276475"/>
            <a:ext cx="7848600" cy="3744913"/>
          </a:xfrm>
        </p:spPr>
        <p:txBody>
          <a:bodyPr/>
          <a:lstStyle/>
          <a:p>
            <a:pPr>
              <a:buFontTx/>
              <a:buNone/>
            </a:pPr>
            <a:r>
              <a:rPr lang="en-US" b="1"/>
              <a:t>Increase the mass </a:t>
            </a:r>
            <a:r>
              <a:rPr lang="en-US" b="1">
                <a:sym typeface="Wingdings" pitchFamily="2" charset="2"/>
              </a:rPr>
              <a:t> increase density</a:t>
            </a:r>
          </a:p>
          <a:p>
            <a:pPr>
              <a:buFontTx/>
              <a:buNone/>
            </a:pPr>
            <a:r>
              <a:rPr lang="en-US" b="1">
                <a:sym typeface="Wingdings" pitchFamily="2" charset="2"/>
              </a:rPr>
              <a:t>Decrease the mass  decrease in density</a:t>
            </a:r>
          </a:p>
          <a:p>
            <a:pPr algn="ctr">
              <a:buFontTx/>
              <a:buNone/>
            </a:pPr>
            <a:r>
              <a:rPr lang="en-US" b="1">
                <a:sym typeface="Wingdings" pitchFamily="2" charset="2"/>
              </a:rPr>
              <a:t>Which container has more density?</a:t>
            </a:r>
          </a:p>
          <a:p>
            <a:pPr algn="ctr">
              <a:buFontTx/>
              <a:buNone/>
            </a:pPr>
            <a:endParaRPr lang="en-US" b="1">
              <a:sym typeface="Wingdings" pitchFamily="2" charset="2"/>
            </a:endParaRPr>
          </a:p>
          <a:p>
            <a:pPr algn="ctr">
              <a:buFontTx/>
              <a:buNone/>
            </a:pPr>
            <a:endParaRPr lang="en-US" b="1">
              <a:sym typeface="Wingdings" pitchFamily="2" charset="2"/>
            </a:endParaRPr>
          </a:p>
          <a:p>
            <a:pPr>
              <a:buFontTx/>
              <a:buNone/>
            </a:pPr>
            <a:r>
              <a:rPr lang="en-US" b="1">
                <a:sym typeface="Wingdings" pitchFamily="2" charset="2"/>
              </a:rPr>
              <a:t>				A		B</a:t>
            </a:r>
            <a:endParaRPr lang="en-US" b="1"/>
          </a:p>
        </p:txBody>
      </p:sp>
      <p:grpSp>
        <p:nvGrpSpPr>
          <p:cNvPr id="23556" name="Group 14"/>
          <p:cNvGrpSpPr>
            <a:grpSpLocks/>
          </p:cNvGrpSpPr>
          <p:nvPr/>
        </p:nvGrpSpPr>
        <p:grpSpPr bwMode="auto">
          <a:xfrm>
            <a:off x="539750" y="4221163"/>
            <a:ext cx="2590800" cy="2514600"/>
            <a:chOff x="1676400" y="4038600"/>
            <a:chExt cx="2590800" cy="2514600"/>
          </a:xfrm>
        </p:grpSpPr>
        <p:sp>
          <p:nvSpPr>
            <p:cNvPr id="4" name="Rectangle 3"/>
            <p:cNvSpPr/>
            <p:nvPr/>
          </p:nvSpPr>
          <p:spPr>
            <a:xfrm>
              <a:off x="1752600" y="4038600"/>
              <a:ext cx="2514600" cy="2514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spcBef>
                  <a:spcPct val="0"/>
                </a:spcBef>
                <a:defRPr/>
              </a:pPr>
              <a:endParaRPr lang="en-US"/>
            </a:p>
          </p:txBody>
        </p:sp>
        <p:pic>
          <p:nvPicPr>
            <p:cNvPr id="2355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76400" y="4038600"/>
              <a:ext cx="1590675" cy="847725"/>
            </a:xfrm>
            <a:prstGeom prst="rect">
              <a:avLst/>
            </a:prstGeom>
            <a:noFill/>
            <a:ln w="9525">
              <a:noFill/>
              <a:miter lim="800000"/>
              <a:headEnd/>
              <a:tailEnd/>
            </a:ln>
          </p:spPr>
        </p:pic>
        <p:pic>
          <p:nvPicPr>
            <p:cNvPr id="2355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7400" y="4724400"/>
              <a:ext cx="1590675" cy="847725"/>
            </a:xfrm>
            <a:prstGeom prst="rect">
              <a:avLst/>
            </a:prstGeom>
            <a:noFill/>
            <a:ln w="9525">
              <a:noFill/>
              <a:miter lim="800000"/>
              <a:headEnd/>
              <a:tailEnd/>
            </a:ln>
          </p:spPr>
        </p:pic>
      </p:grpSp>
      <p:grpSp>
        <p:nvGrpSpPr>
          <p:cNvPr id="23560" name="Group 16"/>
          <p:cNvGrpSpPr>
            <a:grpSpLocks/>
          </p:cNvGrpSpPr>
          <p:nvPr/>
        </p:nvGrpSpPr>
        <p:grpSpPr bwMode="auto">
          <a:xfrm>
            <a:off x="5795963" y="4005263"/>
            <a:ext cx="2732087" cy="2643187"/>
            <a:chOff x="5496976" y="3910255"/>
            <a:chExt cx="2732624" cy="2642945"/>
          </a:xfrm>
        </p:grpSpPr>
        <p:grpSp>
          <p:nvGrpSpPr>
            <p:cNvPr id="23561" name="Group 15"/>
            <p:cNvGrpSpPr>
              <a:grpSpLocks/>
            </p:cNvGrpSpPr>
            <p:nvPr/>
          </p:nvGrpSpPr>
          <p:grpSpPr bwMode="auto">
            <a:xfrm>
              <a:off x="5496976" y="3962400"/>
              <a:ext cx="2732624" cy="2590800"/>
              <a:chOff x="4372971" y="3962400"/>
              <a:chExt cx="2732624" cy="2590800"/>
            </a:xfrm>
          </p:grpSpPr>
          <p:sp>
            <p:nvSpPr>
              <p:cNvPr id="5" name="Rectangle 4"/>
              <p:cNvSpPr/>
              <p:nvPr/>
            </p:nvSpPr>
            <p:spPr>
              <a:xfrm>
                <a:off x="4495232" y="4038830"/>
                <a:ext cx="2515094" cy="251437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spcBef>
                    <a:spcPct val="0"/>
                  </a:spcBef>
                  <a:defRPr/>
                </a:pPr>
                <a:endParaRPr lang="en-US"/>
              </a:p>
            </p:txBody>
          </p:sp>
          <p:pic>
            <p:nvPicPr>
              <p:cNvPr id="2356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19600" y="3962400"/>
                <a:ext cx="1590675" cy="847725"/>
              </a:xfrm>
              <a:prstGeom prst="rect">
                <a:avLst/>
              </a:prstGeom>
              <a:noFill/>
              <a:ln w="9525">
                <a:noFill/>
                <a:miter lim="800000"/>
                <a:headEnd/>
                <a:tailEnd/>
              </a:ln>
            </p:spPr>
          </p:pic>
          <p:pic>
            <p:nvPicPr>
              <p:cNvPr id="23564"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00600" y="4648200"/>
                <a:ext cx="1590675" cy="847725"/>
              </a:xfrm>
              <a:prstGeom prst="rect">
                <a:avLst/>
              </a:prstGeom>
              <a:noFill/>
              <a:ln w="9525">
                <a:noFill/>
                <a:miter lim="800000"/>
                <a:headEnd/>
                <a:tailEnd/>
              </a:ln>
            </p:spPr>
          </p:pic>
          <p:pic>
            <p:nvPicPr>
              <p:cNvPr id="2356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740601">
                <a:off x="4372971" y="5514129"/>
                <a:ext cx="1590675" cy="847725"/>
              </a:xfrm>
              <a:prstGeom prst="rect">
                <a:avLst/>
              </a:prstGeom>
              <a:noFill/>
              <a:ln w="9525">
                <a:noFill/>
                <a:miter lim="800000"/>
                <a:headEnd/>
                <a:tailEnd/>
              </a:ln>
            </p:spPr>
          </p:pic>
          <p:pic>
            <p:nvPicPr>
              <p:cNvPr id="2356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858866">
                <a:off x="5514920" y="5454334"/>
                <a:ext cx="1590675" cy="847725"/>
              </a:xfrm>
              <a:prstGeom prst="rect">
                <a:avLst/>
              </a:prstGeom>
              <a:noFill/>
              <a:ln w="9525">
                <a:noFill/>
                <a:miter lim="800000"/>
                <a:headEnd/>
                <a:tailEnd/>
              </a:ln>
            </p:spPr>
          </p:pic>
        </p:grpSp>
        <p:pic>
          <p:nvPicPr>
            <p:cNvPr id="2356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4101535">
              <a:off x="6826162" y="4281730"/>
              <a:ext cx="1590675" cy="847725"/>
            </a:xfrm>
            <a:prstGeom prst="rect">
              <a:avLst/>
            </a:prstGeom>
            <a:noFill/>
            <a:ln w="9525">
              <a:noFill/>
              <a:miter lim="800000"/>
              <a:headEnd/>
              <a:tailEnd/>
            </a:ln>
          </p:spPr>
        </p:pic>
      </p:grpSp>
      <p:sp>
        <p:nvSpPr>
          <p:cNvPr id="23568" name="Title 1"/>
          <p:cNvSpPr>
            <a:spLocks/>
          </p:cNvSpPr>
          <p:nvPr/>
        </p:nvSpPr>
        <p:spPr bwMode="auto">
          <a:xfrm>
            <a:off x="827088" y="0"/>
            <a:ext cx="7772400" cy="1143000"/>
          </a:xfrm>
          <a:prstGeom prst="rect">
            <a:avLst/>
          </a:prstGeom>
          <a:noFill/>
          <a:ln w="9525">
            <a:noFill/>
            <a:miter lim="800000"/>
            <a:headEnd/>
            <a:tailEnd/>
          </a:ln>
          <a:effectLst/>
        </p:spPr>
        <p:txBody>
          <a:bodyPr anchor="ctr"/>
          <a:lstStyle/>
          <a:p>
            <a:pPr>
              <a:spcBef>
                <a:spcPct val="0"/>
              </a:spcBef>
            </a:pPr>
            <a:r>
              <a:rPr lang="en-US" sz="4400" b="1">
                <a:solidFill>
                  <a:schemeClr val="tx2"/>
                </a:solidFill>
              </a:rPr>
              <a:t>Ways to Affect Density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23556"/>
                                        </p:tgtEl>
                                        <p:attrNameLst>
                                          <p:attrName>style.visibility</p:attrName>
                                        </p:attrNameLst>
                                      </p:cBhvr>
                                      <p:to>
                                        <p:strVal val="visible"/>
                                      </p:to>
                                    </p:set>
                                    <p:animEffect transition="in" filter="plus(in)">
                                      <p:cBhvr>
                                        <p:cTn id="7" dur="2000"/>
                                        <p:tgtEl>
                                          <p:spTgt spid="23556"/>
                                        </p:tgtEl>
                                      </p:cBhvr>
                                    </p:animEffect>
                                  </p:childTnLst>
                                </p:cTn>
                              </p:par>
                              <p:par>
                                <p:cTn id="8" presetID="13" presetClass="entr" presetSubtype="16" fill="hold" nodeType="withEffect">
                                  <p:stCondLst>
                                    <p:cond delay="0"/>
                                  </p:stCondLst>
                                  <p:childTnLst>
                                    <p:set>
                                      <p:cBhvr>
                                        <p:cTn id="9" dur="1" fill="hold">
                                          <p:stCondLst>
                                            <p:cond delay="0"/>
                                          </p:stCondLst>
                                        </p:cTn>
                                        <p:tgtEl>
                                          <p:spTgt spid="23560"/>
                                        </p:tgtEl>
                                        <p:attrNameLst>
                                          <p:attrName>style.visibility</p:attrName>
                                        </p:attrNameLst>
                                      </p:cBhvr>
                                      <p:to>
                                        <p:strVal val="visible"/>
                                      </p:to>
                                    </p:set>
                                    <p:animEffect transition="in" filter="plus(in)">
                                      <p:cBhvr>
                                        <p:cTn id="10" dur="20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0" y="836613"/>
            <a:ext cx="9144000" cy="1143000"/>
          </a:xfrm>
        </p:spPr>
        <p:txBody>
          <a:bodyPr/>
          <a:lstStyle/>
          <a:p>
            <a:r>
              <a:rPr lang="en-US" sz="3600" b="1"/>
              <a:t>Change Volume AND Keep Mass Same</a:t>
            </a:r>
          </a:p>
        </p:txBody>
      </p:sp>
      <p:sp>
        <p:nvSpPr>
          <p:cNvPr id="24579" name="Content Placeholder 2"/>
          <p:cNvSpPr>
            <a:spLocks noGrp="1"/>
          </p:cNvSpPr>
          <p:nvPr>
            <p:ph idx="4294967295"/>
          </p:nvPr>
        </p:nvSpPr>
        <p:spPr>
          <a:xfrm>
            <a:off x="611188" y="1916113"/>
            <a:ext cx="7848600" cy="4681537"/>
          </a:xfrm>
        </p:spPr>
        <p:txBody>
          <a:bodyPr/>
          <a:lstStyle/>
          <a:p>
            <a:pPr>
              <a:buFontTx/>
              <a:buNone/>
            </a:pPr>
            <a:r>
              <a:rPr lang="en-US" b="1"/>
              <a:t>Increase the volume </a:t>
            </a:r>
            <a:r>
              <a:rPr lang="en-US" b="1">
                <a:sym typeface="Wingdings" pitchFamily="2" charset="2"/>
              </a:rPr>
              <a:t> decrease density</a:t>
            </a:r>
          </a:p>
          <a:p>
            <a:pPr>
              <a:buFontTx/>
              <a:buNone/>
            </a:pPr>
            <a:r>
              <a:rPr lang="en-US" b="1">
                <a:sym typeface="Wingdings" pitchFamily="2" charset="2"/>
              </a:rPr>
              <a:t>Decrease the volume  increase density</a:t>
            </a:r>
          </a:p>
          <a:p>
            <a:pPr algn="ctr">
              <a:buFontTx/>
              <a:buNone/>
            </a:pPr>
            <a:r>
              <a:rPr lang="en-US" b="1">
                <a:sym typeface="Wingdings" pitchFamily="2" charset="2"/>
              </a:rPr>
              <a:t>Which container has more density?</a:t>
            </a:r>
          </a:p>
          <a:p>
            <a:pPr algn="ctr">
              <a:buFontTx/>
              <a:buNone/>
            </a:pPr>
            <a:endParaRPr lang="en-US" b="1">
              <a:sym typeface="Wingdings" pitchFamily="2" charset="2"/>
            </a:endParaRPr>
          </a:p>
          <a:p>
            <a:pPr algn="ctr">
              <a:buFontTx/>
              <a:buNone/>
            </a:pPr>
            <a:endParaRPr lang="en-US" b="1">
              <a:sym typeface="Wingdings" pitchFamily="2" charset="2"/>
            </a:endParaRPr>
          </a:p>
          <a:p>
            <a:pPr>
              <a:buFontTx/>
              <a:buNone/>
            </a:pPr>
            <a:r>
              <a:rPr lang="en-US" b="1">
                <a:sym typeface="Wingdings" pitchFamily="2" charset="2"/>
              </a:rPr>
              <a:t>				A		B</a:t>
            </a:r>
            <a:endParaRPr lang="en-US" b="1"/>
          </a:p>
        </p:txBody>
      </p:sp>
      <p:sp>
        <p:nvSpPr>
          <p:cNvPr id="24588" name="Title 1"/>
          <p:cNvSpPr>
            <a:spLocks/>
          </p:cNvSpPr>
          <p:nvPr/>
        </p:nvSpPr>
        <p:spPr bwMode="auto">
          <a:xfrm>
            <a:off x="755650" y="0"/>
            <a:ext cx="7772400" cy="1143000"/>
          </a:xfrm>
          <a:prstGeom prst="rect">
            <a:avLst/>
          </a:prstGeom>
          <a:noFill/>
          <a:ln w="9525">
            <a:noFill/>
            <a:miter lim="800000"/>
            <a:headEnd/>
            <a:tailEnd/>
          </a:ln>
          <a:effectLst/>
        </p:spPr>
        <p:txBody>
          <a:bodyPr anchor="ctr"/>
          <a:lstStyle/>
          <a:p>
            <a:pPr>
              <a:spcBef>
                <a:spcPct val="0"/>
              </a:spcBef>
            </a:pPr>
            <a:r>
              <a:rPr lang="en-US" sz="4400" b="1">
                <a:solidFill>
                  <a:schemeClr val="tx2"/>
                </a:solidFill>
              </a:rPr>
              <a:t>Ways to Affect Density</a:t>
            </a:r>
          </a:p>
        </p:txBody>
      </p:sp>
      <p:grpSp>
        <p:nvGrpSpPr>
          <p:cNvPr id="24589" name="Group 14"/>
          <p:cNvGrpSpPr>
            <a:grpSpLocks/>
          </p:cNvGrpSpPr>
          <p:nvPr/>
        </p:nvGrpSpPr>
        <p:grpSpPr bwMode="auto">
          <a:xfrm>
            <a:off x="611188" y="4076700"/>
            <a:ext cx="2590800" cy="2514600"/>
            <a:chOff x="1676400" y="4038600"/>
            <a:chExt cx="2590800" cy="2514600"/>
          </a:xfrm>
        </p:grpSpPr>
        <p:sp>
          <p:nvSpPr>
            <p:cNvPr id="4" name="Rectangle 3"/>
            <p:cNvSpPr/>
            <p:nvPr/>
          </p:nvSpPr>
          <p:spPr>
            <a:xfrm>
              <a:off x="1752600" y="4038600"/>
              <a:ext cx="2514600" cy="2514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spcBef>
                  <a:spcPct val="0"/>
                </a:spcBef>
                <a:defRPr/>
              </a:pPr>
              <a:endParaRPr lang="en-US"/>
            </a:p>
          </p:txBody>
        </p:sp>
        <p:pic>
          <p:nvPicPr>
            <p:cNvPr id="24591"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76400" y="4038600"/>
              <a:ext cx="1590675" cy="847725"/>
            </a:xfrm>
            <a:prstGeom prst="rect">
              <a:avLst/>
            </a:prstGeom>
            <a:noFill/>
            <a:ln w="9525">
              <a:noFill/>
              <a:miter lim="800000"/>
              <a:headEnd/>
              <a:tailEnd/>
            </a:ln>
          </p:spPr>
        </p:pic>
        <p:pic>
          <p:nvPicPr>
            <p:cNvPr id="24592"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7400" y="4724400"/>
              <a:ext cx="1590675" cy="847725"/>
            </a:xfrm>
            <a:prstGeom prst="rect">
              <a:avLst/>
            </a:prstGeom>
            <a:noFill/>
            <a:ln w="9525">
              <a:noFill/>
              <a:miter lim="800000"/>
              <a:headEnd/>
              <a:tailEnd/>
            </a:ln>
          </p:spPr>
        </p:pic>
      </p:grpSp>
      <p:grpSp>
        <p:nvGrpSpPr>
          <p:cNvPr id="24593" name="Group 19"/>
          <p:cNvGrpSpPr>
            <a:grpSpLocks/>
          </p:cNvGrpSpPr>
          <p:nvPr/>
        </p:nvGrpSpPr>
        <p:grpSpPr bwMode="auto">
          <a:xfrm>
            <a:off x="5795963" y="4724400"/>
            <a:ext cx="1981200" cy="1600200"/>
            <a:chOff x="5562600" y="4191000"/>
            <a:chExt cx="1981200" cy="1600200"/>
          </a:xfrm>
        </p:grpSpPr>
        <p:sp>
          <p:nvSpPr>
            <p:cNvPr id="17" name="Rectangle 16"/>
            <p:cNvSpPr/>
            <p:nvPr/>
          </p:nvSpPr>
          <p:spPr>
            <a:xfrm>
              <a:off x="5638800" y="4191000"/>
              <a:ext cx="19050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spcBef>
                  <a:spcPct val="0"/>
                </a:spcBef>
                <a:defRPr/>
              </a:pPr>
              <a:endParaRPr lang="en-US"/>
            </a:p>
          </p:txBody>
        </p:sp>
        <p:pic>
          <p:nvPicPr>
            <p:cNvPr id="2459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562600" y="4191000"/>
              <a:ext cx="1590675" cy="847725"/>
            </a:xfrm>
            <a:prstGeom prst="rect">
              <a:avLst/>
            </a:prstGeom>
            <a:noFill/>
            <a:ln w="9525">
              <a:noFill/>
              <a:miter lim="800000"/>
              <a:headEnd/>
              <a:tailEnd/>
            </a:ln>
          </p:spPr>
        </p:pic>
        <p:pic>
          <p:nvPicPr>
            <p:cNvPr id="2459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4876800"/>
              <a:ext cx="1590675" cy="84772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4589"/>
                                        </p:tgtEl>
                                        <p:attrNameLst>
                                          <p:attrName>style.visibility</p:attrName>
                                        </p:attrNameLst>
                                      </p:cBhvr>
                                      <p:to>
                                        <p:strVal val="visible"/>
                                      </p:to>
                                    </p:set>
                                    <p:animEffect transition="in" filter="diamond(in)">
                                      <p:cBhvr>
                                        <p:cTn id="7" dur="2000"/>
                                        <p:tgtEl>
                                          <p:spTgt spid="24589"/>
                                        </p:tgtEl>
                                      </p:cBhvr>
                                    </p:animEffect>
                                  </p:childTnLst>
                                </p:cTn>
                              </p:par>
                              <p:par>
                                <p:cTn id="8" presetID="8" presetClass="entr" presetSubtype="16" fill="hold" nodeType="withEffect">
                                  <p:stCondLst>
                                    <p:cond delay="0"/>
                                  </p:stCondLst>
                                  <p:childTnLst>
                                    <p:set>
                                      <p:cBhvr>
                                        <p:cTn id="9" dur="1" fill="hold">
                                          <p:stCondLst>
                                            <p:cond delay="0"/>
                                          </p:stCondLst>
                                        </p:cTn>
                                        <p:tgtEl>
                                          <p:spTgt spid="24593"/>
                                        </p:tgtEl>
                                        <p:attrNameLst>
                                          <p:attrName>style.visibility</p:attrName>
                                        </p:attrNameLst>
                                      </p:cBhvr>
                                      <p:to>
                                        <p:strVal val="visible"/>
                                      </p:to>
                                    </p:set>
                                    <p:animEffect transition="in" filter="diamond(in)">
                                      <p:cBhvr>
                                        <p:cTn id="10" dur="2000"/>
                                        <p:tgtEl>
                                          <p:spTgt spid="245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0" y="333375"/>
            <a:ext cx="9144000" cy="2447925"/>
          </a:xfrm>
        </p:spPr>
        <p:txBody>
          <a:bodyPr/>
          <a:lstStyle/>
          <a:p>
            <a:r>
              <a:rPr lang="en-US" sz="3600" b="1"/>
              <a:t>In your notebook illustrate the answer to </a:t>
            </a:r>
            <a:br>
              <a:rPr lang="en-US" sz="3600" b="1"/>
            </a:br>
            <a:r>
              <a:rPr lang="en-US" sz="3600" b="1"/>
              <a:t>the following question:</a:t>
            </a:r>
            <a:br>
              <a:rPr lang="en-US" sz="3600" b="1"/>
            </a:br>
            <a:r>
              <a:rPr lang="en-US" sz="3600" b="1"/>
              <a:t/>
            </a:r>
            <a:br>
              <a:rPr lang="en-US" sz="3600" b="1"/>
            </a:br>
            <a:r>
              <a:rPr lang="en-US" sz="3600" b="1"/>
              <a:t/>
            </a:r>
            <a:br>
              <a:rPr lang="en-US" sz="3600" b="1"/>
            </a:br>
            <a:r>
              <a:rPr lang="en-US" sz="3600" b="1"/>
              <a:t>What 2 ways will INCREASE density?</a:t>
            </a:r>
          </a:p>
        </p:txBody>
      </p:sp>
      <p:grpSp>
        <p:nvGrpSpPr>
          <p:cNvPr id="25603" name="Group 14"/>
          <p:cNvGrpSpPr>
            <a:grpSpLocks/>
          </p:cNvGrpSpPr>
          <p:nvPr/>
        </p:nvGrpSpPr>
        <p:grpSpPr bwMode="auto">
          <a:xfrm>
            <a:off x="468313" y="3573463"/>
            <a:ext cx="2590800" cy="2514600"/>
            <a:chOff x="1676400" y="4038600"/>
            <a:chExt cx="2590800" cy="2514600"/>
          </a:xfrm>
        </p:grpSpPr>
        <p:sp>
          <p:nvSpPr>
            <p:cNvPr id="4" name="Rectangle 3"/>
            <p:cNvSpPr/>
            <p:nvPr/>
          </p:nvSpPr>
          <p:spPr>
            <a:xfrm>
              <a:off x="1752600" y="4038600"/>
              <a:ext cx="2514600" cy="2514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spcBef>
                  <a:spcPct val="0"/>
                </a:spcBef>
                <a:defRPr/>
              </a:pPr>
              <a:endParaRPr lang="en-US"/>
            </a:p>
          </p:txBody>
        </p:sp>
        <p:pic>
          <p:nvPicPr>
            <p:cNvPr id="25605"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76400" y="4038600"/>
              <a:ext cx="1590675" cy="847725"/>
            </a:xfrm>
            <a:prstGeom prst="rect">
              <a:avLst/>
            </a:prstGeom>
            <a:noFill/>
            <a:ln w="9525">
              <a:noFill/>
              <a:miter lim="800000"/>
              <a:headEnd/>
              <a:tailEnd/>
            </a:ln>
          </p:spPr>
        </p:pic>
        <p:pic>
          <p:nvPicPr>
            <p:cNvPr id="2560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7400" y="4724400"/>
              <a:ext cx="1590675" cy="847725"/>
            </a:xfrm>
            <a:prstGeom prst="rect">
              <a:avLst/>
            </a:prstGeom>
            <a:noFill/>
            <a:ln w="9525">
              <a:noFill/>
              <a:miter lim="800000"/>
              <a:headEnd/>
              <a:tailEnd/>
            </a:ln>
          </p:spPr>
        </p:pic>
      </p:grpSp>
      <p:sp>
        <p:nvSpPr>
          <p:cNvPr id="20" name="Right Arrow 19"/>
          <p:cNvSpPr/>
          <p:nvPr/>
        </p:nvSpPr>
        <p:spPr>
          <a:xfrm rot="19853861">
            <a:off x="3132138" y="4365625"/>
            <a:ext cx="1219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en-US"/>
          </a:p>
        </p:txBody>
      </p:sp>
      <p:sp>
        <p:nvSpPr>
          <p:cNvPr id="21" name="Right Arrow 20"/>
          <p:cNvSpPr/>
          <p:nvPr/>
        </p:nvSpPr>
        <p:spPr>
          <a:xfrm rot="1179011">
            <a:off x="3132138" y="5229225"/>
            <a:ext cx="1219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0" y="274638"/>
            <a:ext cx="9144000" cy="1143000"/>
          </a:xfrm>
        </p:spPr>
        <p:txBody>
          <a:bodyPr/>
          <a:lstStyle/>
          <a:p>
            <a:r>
              <a:rPr lang="en-US" sz="3600" b="1"/>
              <a:t>What 2 ways will INCREASE density?</a:t>
            </a:r>
          </a:p>
        </p:txBody>
      </p:sp>
      <p:grpSp>
        <p:nvGrpSpPr>
          <p:cNvPr id="26627" name="Group 14"/>
          <p:cNvGrpSpPr>
            <a:grpSpLocks/>
          </p:cNvGrpSpPr>
          <p:nvPr/>
        </p:nvGrpSpPr>
        <p:grpSpPr bwMode="auto">
          <a:xfrm>
            <a:off x="457200" y="2590800"/>
            <a:ext cx="2590800" cy="2514600"/>
            <a:chOff x="1676400" y="4038600"/>
            <a:chExt cx="2590800" cy="2514600"/>
          </a:xfrm>
        </p:grpSpPr>
        <p:sp>
          <p:nvSpPr>
            <p:cNvPr id="4" name="Rectangle 3"/>
            <p:cNvSpPr/>
            <p:nvPr/>
          </p:nvSpPr>
          <p:spPr>
            <a:xfrm>
              <a:off x="1752600" y="4038600"/>
              <a:ext cx="2514600" cy="25146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spcBef>
                  <a:spcPct val="0"/>
                </a:spcBef>
                <a:defRPr/>
              </a:pPr>
              <a:endParaRPr lang="en-US"/>
            </a:p>
          </p:txBody>
        </p:sp>
        <p:pic>
          <p:nvPicPr>
            <p:cNvPr id="2662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676400" y="4038600"/>
              <a:ext cx="1590675" cy="847725"/>
            </a:xfrm>
            <a:prstGeom prst="rect">
              <a:avLst/>
            </a:prstGeom>
            <a:noFill/>
            <a:ln w="9525">
              <a:noFill/>
              <a:miter lim="800000"/>
              <a:headEnd/>
              <a:tailEnd/>
            </a:ln>
          </p:spPr>
        </p:pic>
        <p:pic>
          <p:nvPicPr>
            <p:cNvPr id="26630"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2057400" y="4724400"/>
              <a:ext cx="1590675" cy="847725"/>
            </a:xfrm>
            <a:prstGeom prst="rect">
              <a:avLst/>
            </a:prstGeom>
            <a:noFill/>
            <a:ln w="9525">
              <a:noFill/>
              <a:miter lim="800000"/>
              <a:headEnd/>
              <a:tailEnd/>
            </a:ln>
          </p:spPr>
        </p:pic>
      </p:grpSp>
      <p:sp>
        <p:nvSpPr>
          <p:cNvPr id="20" name="Right Arrow 19"/>
          <p:cNvSpPr/>
          <p:nvPr/>
        </p:nvSpPr>
        <p:spPr>
          <a:xfrm rot="19853861">
            <a:off x="3159125" y="3163888"/>
            <a:ext cx="1219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en-US"/>
          </a:p>
        </p:txBody>
      </p:sp>
      <p:sp>
        <p:nvSpPr>
          <p:cNvPr id="21" name="Right Arrow 20"/>
          <p:cNvSpPr/>
          <p:nvPr/>
        </p:nvSpPr>
        <p:spPr>
          <a:xfrm rot="1179011">
            <a:off x="3235325" y="3925888"/>
            <a:ext cx="1219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ct val="0"/>
              </a:spcBef>
              <a:defRPr/>
            </a:pPr>
            <a:endParaRPr lang="en-US"/>
          </a:p>
        </p:txBody>
      </p:sp>
      <p:grpSp>
        <p:nvGrpSpPr>
          <p:cNvPr id="26633" name="Group 9"/>
          <p:cNvGrpSpPr>
            <a:grpSpLocks/>
          </p:cNvGrpSpPr>
          <p:nvPr/>
        </p:nvGrpSpPr>
        <p:grpSpPr bwMode="auto">
          <a:xfrm>
            <a:off x="4500563" y="4076700"/>
            <a:ext cx="2732087" cy="2643188"/>
            <a:chOff x="5496976" y="3910255"/>
            <a:chExt cx="2732624" cy="2642945"/>
          </a:xfrm>
        </p:grpSpPr>
        <p:grpSp>
          <p:nvGrpSpPr>
            <p:cNvPr id="26634" name="Group 15"/>
            <p:cNvGrpSpPr>
              <a:grpSpLocks/>
            </p:cNvGrpSpPr>
            <p:nvPr/>
          </p:nvGrpSpPr>
          <p:grpSpPr bwMode="auto">
            <a:xfrm>
              <a:off x="5496976" y="3962400"/>
              <a:ext cx="2732624" cy="2590800"/>
              <a:chOff x="4372971" y="3962400"/>
              <a:chExt cx="2732624" cy="2590800"/>
            </a:xfrm>
          </p:grpSpPr>
          <p:sp>
            <p:nvSpPr>
              <p:cNvPr id="13" name="Rectangle 12"/>
              <p:cNvSpPr/>
              <p:nvPr/>
            </p:nvSpPr>
            <p:spPr>
              <a:xfrm>
                <a:off x="4495232" y="4038831"/>
                <a:ext cx="2515094" cy="2514369"/>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spcBef>
                    <a:spcPct val="0"/>
                  </a:spcBef>
                  <a:defRPr/>
                </a:pPr>
                <a:endParaRPr lang="en-US"/>
              </a:p>
            </p:txBody>
          </p:sp>
          <p:pic>
            <p:nvPicPr>
              <p:cNvPr id="26636"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419600" y="3962400"/>
                <a:ext cx="1590675" cy="847725"/>
              </a:xfrm>
              <a:prstGeom prst="rect">
                <a:avLst/>
              </a:prstGeom>
              <a:noFill/>
              <a:ln w="9525">
                <a:noFill/>
                <a:miter lim="800000"/>
                <a:headEnd/>
                <a:tailEnd/>
              </a:ln>
            </p:spPr>
          </p:pic>
          <p:pic>
            <p:nvPicPr>
              <p:cNvPr id="2663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800600" y="4648200"/>
                <a:ext cx="1590675" cy="847725"/>
              </a:xfrm>
              <a:prstGeom prst="rect">
                <a:avLst/>
              </a:prstGeom>
              <a:noFill/>
              <a:ln w="9525">
                <a:noFill/>
                <a:miter lim="800000"/>
                <a:headEnd/>
                <a:tailEnd/>
              </a:ln>
            </p:spPr>
          </p:pic>
          <p:pic>
            <p:nvPicPr>
              <p:cNvPr id="26638"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740601">
                <a:off x="4372971" y="5514129"/>
                <a:ext cx="1590675" cy="847725"/>
              </a:xfrm>
              <a:prstGeom prst="rect">
                <a:avLst/>
              </a:prstGeom>
              <a:noFill/>
              <a:ln w="9525">
                <a:noFill/>
                <a:miter lim="800000"/>
                <a:headEnd/>
                <a:tailEnd/>
              </a:ln>
            </p:spPr>
          </p:pic>
          <p:pic>
            <p:nvPicPr>
              <p:cNvPr id="26639"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1858866">
                <a:off x="5514920" y="5454334"/>
                <a:ext cx="1590675" cy="847725"/>
              </a:xfrm>
              <a:prstGeom prst="rect">
                <a:avLst/>
              </a:prstGeom>
              <a:noFill/>
              <a:ln w="9525">
                <a:noFill/>
                <a:miter lim="800000"/>
                <a:headEnd/>
                <a:tailEnd/>
              </a:ln>
            </p:spPr>
          </p:pic>
        </p:grpSp>
        <p:pic>
          <p:nvPicPr>
            <p:cNvPr id="26640"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rot="4101535">
              <a:off x="6826162" y="4281730"/>
              <a:ext cx="1590675" cy="847725"/>
            </a:xfrm>
            <a:prstGeom prst="rect">
              <a:avLst/>
            </a:prstGeom>
            <a:noFill/>
            <a:ln w="9525">
              <a:noFill/>
              <a:miter lim="800000"/>
              <a:headEnd/>
              <a:tailEnd/>
            </a:ln>
          </p:spPr>
        </p:pic>
      </p:grpSp>
      <p:grpSp>
        <p:nvGrpSpPr>
          <p:cNvPr id="26641" name="Group 17"/>
          <p:cNvGrpSpPr>
            <a:grpSpLocks/>
          </p:cNvGrpSpPr>
          <p:nvPr/>
        </p:nvGrpSpPr>
        <p:grpSpPr bwMode="auto">
          <a:xfrm>
            <a:off x="4500563" y="1557338"/>
            <a:ext cx="1981200" cy="1600200"/>
            <a:chOff x="5562600" y="4191000"/>
            <a:chExt cx="1981200" cy="1600200"/>
          </a:xfrm>
        </p:grpSpPr>
        <p:sp>
          <p:nvSpPr>
            <p:cNvPr id="19" name="Rectangle 18"/>
            <p:cNvSpPr/>
            <p:nvPr/>
          </p:nvSpPr>
          <p:spPr>
            <a:xfrm>
              <a:off x="5638800" y="4191000"/>
              <a:ext cx="1905000" cy="1600200"/>
            </a:xfrm>
            <a:prstGeom prst="rect">
              <a:avLst/>
            </a:prstGeom>
          </p:spPr>
          <p:style>
            <a:lnRef idx="2">
              <a:schemeClr val="accent2"/>
            </a:lnRef>
            <a:fillRef idx="1">
              <a:schemeClr val="lt1"/>
            </a:fillRef>
            <a:effectRef idx="0">
              <a:schemeClr val="accent2"/>
            </a:effectRef>
            <a:fontRef idx="minor">
              <a:schemeClr val="dk1"/>
            </a:fontRef>
          </p:style>
          <p:txBody>
            <a:bodyPr anchor="ctr"/>
            <a:lstStyle/>
            <a:p>
              <a:pPr>
                <a:spcBef>
                  <a:spcPct val="0"/>
                </a:spcBef>
                <a:defRPr/>
              </a:pPr>
              <a:endParaRPr lang="en-US"/>
            </a:p>
          </p:txBody>
        </p:sp>
        <p:pic>
          <p:nvPicPr>
            <p:cNvPr id="2664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562600" y="4191000"/>
              <a:ext cx="1590675" cy="847725"/>
            </a:xfrm>
            <a:prstGeom prst="rect">
              <a:avLst/>
            </a:prstGeom>
            <a:noFill/>
            <a:ln w="9525">
              <a:noFill/>
              <a:miter lim="800000"/>
              <a:headEnd/>
              <a:tailEnd/>
            </a:ln>
          </p:spPr>
        </p:pic>
        <p:pic>
          <p:nvPicPr>
            <p:cNvPr id="26644"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4876800"/>
              <a:ext cx="1590675" cy="847725"/>
            </a:xfrm>
            <a:prstGeom prst="rect">
              <a:avLst/>
            </a:prstGeom>
            <a:noFill/>
            <a:ln w="9525">
              <a:noFill/>
              <a:miter lim="800000"/>
              <a:headEnd/>
              <a:tailEnd/>
            </a:ln>
          </p:spPr>
        </p:pic>
      </p:grpSp>
      <p:sp>
        <p:nvSpPr>
          <p:cNvPr id="26645" name="TextBox 23"/>
          <p:cNvSpPr txBox="1">
            <a:spLocks noChangeArrowheads="1"/>
          </p:cNvSpPr>
          <p:nvPr/>
        </p:nvSpPr>
        <p:spPr bwMode="auto">
          <a:xfrm>
            <a:off x="6705600" y="1371600"/>
            <a:ext cx="1981200" cy="2654300"/>
          </a:xfrm>
          <a:prstGeom prst="rect">
            <a:avLst/>
          </a:prstGeom>
          <a:noFill/>
          <a:ln w="9525">
            <a:noFill/>
            <a:miter lim="800000"/>
            <a:headEnd/>
            <a:tailEnd/>
          </a:ln>
        </p:spPr>
        <p:txBody>
          <a:bodyPr>
            <a:spAutoFit/>
          </a:bodyPr>
          <a:lstStyle/>
          <a:p>
            <a:pPr algn="l">
              <a:spcBef>
                <a:spcPct val="0"/>
              </a:spcBef>
            </a:pPr>
            <a:r>
              <a:rPr lang="en-US" sz="2800" b="1">
                <a:latin typeface="Arial" charset="0"/>
                <a:ea typeface="ＭＳ Ｐゴシック" pitchFamily="34" charset="-128"/>
              </a:rPr>
              <a:t>Keep the same mass AND decrease the volume</a:t>
            </a:r>
          </a:p>
        </p:txBody>
      </p:sp>
      <p:sp>
        <p:nvSpPr>
          <p:cNvPr id="26646" name="TextBox 24"/>
          <p:cNvSpPr txBox="1">
            <a:spLocks noChangeArrowheads="1"/>
          </p:cNvSpPr>
          <p:nvPr/>
        </p:nvSpPr>
        <p:spPr bwMode="auto">
          <a:xfrm>
            <a:off x="7308850" y="4149725"/>
            <a:ext cx="1835150" cy="2654300"/>
          </a:xfrm>
          <a:prstGeom prst="rect">
            <a:avLst/>
          </a:prstGeom>
          <a:noFill/>
          <a:ln w="9525">
            <a:noFill/>
            <a:miter lim="800000"/>
            <a:headEnd/>
            <a:tailEnd/>
          </a:ln>
        </p:spPr>
        <p:txBody>
          <a:bodyPr>
            <a:spAutoFit/>
          </a:bodyPr>
          <a:lstStyle/>
          <a:p>
            <a:pPr algn="l">
              <a:spcBef>
                <a:spcPct val="0"/>
              </a:spcBef>
            </a:pPr>
            <a:r>
              <a:rPr lang="en-US" sz="2800" b="1">
                <a:latin typeface="Arial" charset="0"/>
                <a:ea typeface="ＭＳ Ｐゴシック" pitchFamily="34" charset="-128"/>
              </a:rPr>
              <a:t>Keep the same volume AND increase the mass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6641"/>
                                        </p:tgtEl>
                                        <p:attrNameLst>
                                          <p:attrName>style.visibility</p:attrName>
                                        </p:attrNameLst>
                                      </p:cBhvr>
                                      <p:to>
                                        <p:strVal val="visible"/>
                                      </p:to>
                                    </p:set>
                                    <p:animEffect transition="in" filter="blinds(horizontal)">
                                      <p:cBhvr>
                                        <p:cTn id="7" dur="500"/>
                                        <p:tgtEl>
                                          <p:spTgt spid="2664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26645"/>
                                        </p:tgtEl>
                                        <p:attrNameLst>
                                          <p:attrName>style.visibility</p:attrName>
                                        </p:attrNameLst>
                                      </p:cBhvr>
                                      <p:to>
                                        <p:strVal val="visible"/>
                                      </p:to>
                                    </p:set>
                                    <p:animEffect transition="in" filter="blinds(horizontal)">
                                      <p:cBhvr>
                                        <p:cTn id="10" dur="500"/>
                                        <p:tgtEl>
                                          <p:spTgt spid="26645"/>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26633"/>
                                        </p:tgtEl>
                                        <p:attrNameLst>
                                          <p:attrName>style.visibility</p:attrName>
                                        </p:attrNameLst>
                                      </p:cBhvr>
                                      <p:to>
                                        <p:strVal val="visible"/>
                                      </p:to>
                                    </p:set>
                                    <p:animEffect transition="in" filter="plus(in)">
                                      <p:cBhvr>
                                        <p:cTn id="15" dur="2000"/>
                                        <p:tgtEl>
                                          <p:spTgt spid="26633"/>
                                        </p:tgtEl>
                                      </p:cBhvr>
                                    </p:animEffect>
                                  </p:childTnLst>
                                </p:cTn>
                              </p:par>
                              <p:par>
                                <p:cTn id="16" presetID="13" presetClass="entr" presetSubtype="16" fill="hold" grpId="0" nodeType="withEffect">
                                  <p:stCondLst>
                                    <p:cond delay="0"/>
                                  </p:stCondLst>
                                  <p:childTnLst>
                                    <p:set>
                                      <p:cBhvr>
                                        <p:cTn id="17" dur="1" fill="hold">
                                          <p:stCondLst>
                                            <p:cond delay="0"/>
                                          </p:stCondLst>
                                        </p:cTn>
                                        <p:tgtEl>
                                          <p:spTgt spid="26646"/>
                                        </p:tgtEl>
                                        <p:attrNameLst>
                                          <p:attrName>style.visibility</p:attrName>
                                        </p:attrNameLst>
                                      </p:cBhvr>
                                      <p:to>
                                        <p:strVal val="visible"/>
                                      </p:to>
                                    </p:set>
                                    <p:animEffect transition="in" filter="plus(in)">
                                      <p:cBhvr>
                                        <p:cTn id="18" dur="2000"/>
                                        <p:tgtEl>
                                          <p:spTgt spid="266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5" grpId="0"/>
      <p:bldP spid="266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idx="4294967295"/>
          </p:nvPr>
        </p:nvSpPr>
        <p:spPr>
          <a:xfrm>
            <a:off x="228600" y="228600"/>
            <a:ext cx="8915400" cy="1143000"/>
          </a:xfrm>
        </p:spPr>
        <p:txBody>
          <a:bodyPr/>
          <a:lstStyle/>
          <a:p>
            <a:r>
              <a:rPr lang="en-US" sz="3800" b="1"/>
              <a:t>Let’s try some density problems together</a:t>
            </a:r>
            <a:br>
              <a:rPr lang="en-US" sz="3800" b="1"/>
            </a:br>
            <a:r>
              <a:rPr lang="en-US" sz="3800" b="1"/>
              <a:t> Work on these problems with your neighbor</a:t>
            </a:r>
          </a:p>
        </p:txBody>
      </p:sp>
      <p:sp>
        <p:nvSpPr>
          <p:cNvPr id="71683" name="Rectangle 3"/>
          <p:cNvSpPr>
            <a:spLocks noGrp="1" noChangeArrowheads="1"/>
          </p:cNvSpPr>
          <p:nvPr>
            <p:ph type="body" idx="4294967295"/>
          </p:nvPr>
        </p:nvSpPr>
        <p:spPr>
          <a:xfrm>
            <a:off x="457200" y="2057400"/>
            <a:ext cx="8229600" cy="4572000"/>
          </a:xfrm>
        </p:spPr>
        <p:txBody>
          <a:bodyPr/>
          <a:lstStyle/>
          <a:p>
            <a:pPr>
              <a:buFontTx/>
              <a:buNone/>
            </a:pPr>
            <a:r>
              <a:rPr lang="en-US" sz="2400" b="1"/>
              <a:t>1  Frank has a paper clip. It has a mass of 9g and a volume of 3cm</a:t>
            </a:r>
            <a:r>
              <a:rPr lang="en-US" sz="2400" b="1" baseline="30000"/>
              <a:t>3</a:t>
            </a:r>
            <a:r>
              <a:rPr lang="en-US" sz="2400" b="1"/>
              <a:t>. What is its density?</a:t>
            </a:r>
          </a:p>
          <a:p>
            <a:pPr>
              <a:buFontTx/>
              <a:buNone/>
            </a:pPr>
            <a:endParaRPr lang="en-US" sz="2400" b="1"/>
          </a:p>
          <a:p>
            <a:pPr>
              <a:buFontTx/>
              <a:buNone/>
            </a:pPr>
            <a:r>
              <a:rPr lang="en-US" sz="2400" b="1"/>
              <a:t>2. Frank also has an eraser. It has a mass of 3g, and a volume of 1cm</a:t>
            </a:r>
            <a:r>
              <a:rPr lang="en-US" sz="2400" b="1" baseline="30000"/>
              <a:t>3</a:t>
            </a:r>
            <a:r>
              <a:rPr lang="en-US" sz="2400" b="1"/>
              <a:t>. What is its density?</a:t>
            </a:r>
          </a:p>
          <a:p>
            <a:pPr>
              <a:buFontTx/>
              <a:buNone/>
            </a:pPr>
            <a:endParaRPr lang="en-US" sz="2400" b="1"/>
          </a:p>
          <a:p>
            <a:pPr>
              <a:buFontTx/>
              <a:buNone/>
            </a:pPr>
            <a:r>
              <a:rPr lang="en-US" sz="2400" b="1"/>
              <a:t>3. Jack has a rock. The rock has a mass of 6g and a volume of 3cm</a:t>
            </a:r>
            <a:r>
              <a:rPr lang="en-US" sz="2400" b="1" baseline="30000"/>
              <a:t>3</a:t>
            </a:r>
            <a:r>
              <a:rPr lang="en-US" sz="2400" b="1"/>
              <a:t>. What is the density of the rock?</a:t>
            </a:r>
          </a:p>
          <a:p>
            <a:pPr>
              <a:buFontTx/>
              <a:buNone/>
            </a:pPr>
            <a:endParaRPr lang="en-US" sz="2400" b="1"/>
          </a:p>
          <a:p>
            <a:pPr>
              <a:buFontTx/>
              <a:buNone/>
            </a:pPr>
            <a:r>
              <a:rPr lang="en-US" sz="2400" b="1"/>
              <a:t>4. Jill has a gel pen. The gel pen has a mass of 8g and a volume of 2cm</a:t>
            </a:r>
            <a:r>
              <a:rPr lang="en-US" sz="2400" b="1" baseline="30000"/>
              <a:t>3</a:t>
            </a:r>
            <a:r>
              <a:rPr lang="en-US" sz="2400" b="1"/>
              <a:t>. What is the density of the rock?</a:t>
            </a:r>
            <a:endParaRPr lang="en-US" sz="2000" b="1"/>
          </a:p>
        </p:txBody>
      </p:sp>
      <p:pic>
        <p:nvPicPr>
          <p:cNvPr id="71684" name="The Density Song - no spoken introduction.avi">
            <a:hlinkClick r:id="" action="ppaction://media"/>
          </p:cNvPr>
          <p:cNvPicPr>
            <a:picLocks noRot="1" noChangeAspect="1" noChangeArrowheads="1"/>
          </p:cNvPicPr>
          <p:nvPr>
            <a:videoFile r:link="rId1"/>
          </p:nvPr>
        </p:nvPicPr>
        <p:blipFill>
          <a:blip r:embed="rId4" cstate="print"/>
          <a:srcRect/>
          <a:stretch>
            <a:fillRect/>
          </a:stretch>
        </p:blipFill>
        <p:spPr bwMode="auto">
          <a:xfrm>
            <a:off x="8796338" y="6597650"/>
            <a:ext cx="347662" cy="260350"/>
          </a:xfrm>
          <a:prstGeom prst="rect">
            <a:avLst/>
          </a:prstGeom>
          <a:noFill/>
        </p:spPr>
      </p:pic>
      <p:pic>
        <p:nvPicPr>
          <p:cNvPr id="71685" name="RockitScience - Density - THE MUSIC VIDEO.avi">
            <a:hlinkClick r:id="" action="ppaction://media"/>
          </p:cNvPr>
          <p:cNvPicPr>
            <a:picLocks noRot="1" noChangeAspect="1" noChangeArrowheads="1"/>
          </p:cNvPicPr>
          <p:nvPr>
            <a:videoFile r:link="rId2"/>
          </p:nvPr>
        </p:nvPicPr>
        <p:blipFill>
          <a:blip r:embed="rId5" cstate="print"/>
          <a:srcRect/>
          <a:stretch>
            <a:fillRect/>
          </a:stretch>
        </p:blipFill>
        <p:spPr bwMode="auto">
          <a:xfrm>
            <a:off x="0" y="6524625"/>
            <a:ext cx="444500" cy="333375"/>
          </a:xfrm>
          <a:prstGeom prst="rect">
            <a:avLst/>
          </a:prstGeom>
          <a:noFill/>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168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71684"/>
                                        </p:tgtEl>
                                      </p:cBhvr>
                                    </p:cmd>
                                  </p:childTnLst>
                                </p:cTn>
                              </p:par>
                            </p:childTnLst>
                          </p:cTn>
                        </p:par>
                      </p:childTnLst>
                    </p:cTn>
                  </p:par>
                </p:childTnLst>
              </p:cTn>
              <p:nextCondLst>
                <p:cond evt="onClick" delay="0">
                  <p:tgtEl>
                    <p:spTgt spid="71684"/>
                  </p:tgtEl>
                </p:cond>
              </p:nextCondLst>
            </p:seq>
            <p:video>
              <p:cMediaNode>
                <p:cTn id="7" fill="hold" display="0">
                  <p:stCondLst>
                    <p:cond delay="indefinite"/>
                  </p:stCondLst>
                  <p:endCondLst>
                    <p:cond evt="onNext" delay="0">
                      <p:tgtEl>
                        <p:sldTgt/>
                      </p:tgtEl>
                    </p:cond>
                    <p:cond evt="onPrev" delay="0">
                      <p:tgtEl>
                        <p:sldTgt/>
                      </p:tgtEl>
                    </p:cond>
                  </p:endCondLst>
                </p:cTn>
                <p:tgtEl>
                  <p:spTgt spid="71684"/>
                </p:tgtEl>
              </p:cMediaNode>
            </p:video>
            <p:seq concurrent="1" nextAc="seek">
              <p:cTn id="8" restart="whenNotActive" fill="hold" evtFilter="cancelBubble" nodeType="interactiveSeq">
                <p:stCondLst>
                  <p:cond evt="onClick" delay="0">
                    <p:tgtEl>
                      <p:spTgt spid="7168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1685"/>
                                        </p:tgtEl>
                                      </p:cBhvr>
                                    </p:cmd>
                                  </p:childTnLst>
                                </p:cTn>
                              </p:par>
                            </p:childTnLst>
                          </p:cTn>
                        </p:par>
                      </p:childTnLst>
                    </p:cTn>
                  </p:par>
                </p:childTnLst>
              </p:cTn>
              <p:nextCondLst>
                <p:cond evt="onClick" delay="0">
                  <p:tgtEl>
                    <p:spTgt spid="71685"/>
                  </p:tgtEl>
                </p:cond>
              </p:nextCondLst>
            </p:seq>
            <p:video>
              <p:cMediaNode>
                <p:cTn id="13" fill="hold" display="0">
                  <p:stCondLst>
                    <p:cond delay="indefinite"/>
                  </p:stCondLst>
                  <p:endCondLst>
                    <p:cond evt="onNext" delay="0">
                      <p:tgtEl>
                        <p:sldTgt/>
                      </p:tgtEl>
                    </p:cond>
                    <p:cond evt="onPrev" delay="0">
                      <p:tgtEl>
                        <p:sldTgt/>
                      </p:tgtEl>
                    </p:cond>
                  </p:endCondLst>
                </p:cTn>
                <p:tgtEl>
                  <p:spTgt spid="71685"/>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idx="4294967295"/>
          </p:nvPr>
        </p:nvSpPr>
        <p:spPr>
          <a:xfrm>
            <a:off x="755650" y="0"/>
            <a:ext cx="7772400" cy="1143000"/>
          </a:xfrm>
        </p:spPr>
        <p:txBody>
          <a:bodyPr/>
          <a:lstStyle/>
          <a:p>
            <a:r>
              <a:rPr lang="en-US" b="1">
                <a:solidFill>
                  <a:schemeClr val="tx1"/>
                </a:solidFill>
              </a:rPr>
              <a:t>Liquid Layers</a:t>
            </a:r>
          </a:p>
        </p:txBody>
      </p:sp>
      <p:sp>
        <p:nvSpPr>
          <p:cNvPr id="73731" name="Rectangle 3"/>
          <p:cNvSpPr>
            <a:spLocks noGrp="1" noChangeArrowheads="1"/>
          </p:cNvSpPr>
          <p:nvPr>
            <p:ph type="body" idx="4294967295"/>
          </p:nvPr>
        </p:nvSpPr>
        <p:spPr>
          <a:xfrm>
            <a:off x="0" y="1628775"/>
            <a:ext cx="9144000" cy="5589588"/>
          </a:xfrm>
        </p:spPr>
        <p:txBody>
          <a:bodyPr/>
          <a:lstStyle/>
          <a:p>
            <a:pPr>
              <a:buFontTx/>
              <a:buNone/>
            </a:pPr>
            <a:r>
              <a:rPr lang="en-US" sz="2800" b="1"/>
              <a:t>	If you pour together liquids that don’t mix and have different densities, they will form liquid layers.</a:t>
            </a:r>
          </a:p>
          <a:p>
            <a:pPr>
              <a:buFontTx/>
              <a:buNone/>
            </a:pPr>
            <a:r>
              <a:rPr lang="en-US" sz="2800" b="1"/>
              <a:t>	The liquid with the highest density will be on the bottom.</a:t>
            </a:r>
          </a:p>
          <a:p>
            <a:pPr>
              <a:buFontTx/>
              <a:buNone/>
            </a:pPr>
            <a:r>
              <a:rPr lang="en-US" sz="2800" b="1"/>
              <a:t>	The liquid with the lowest density will be on the top. </a:t>
            </a:r>
          </a:p>
          <a:p>
            <a:pPr>
              <a:buFontTx/>
              <a:buNone/>
            </a:pPr>
            <a:r>
              <a:rPr lang="en-US" sz="2800" b="1"/>
              <a:t>	Objects or substances with MORE density will sink below objects or substances with LESS density</a:t>
            </a:r>
          </a:p>
          <a:p>
            <a:pPr lvl="1"/>
            <a:r>
              <a:rPr lang="en-US" b="1"/>
              <a:t>Which do you think is MORE dense,</a:t>
            </a:r>
          </a:p>
          <a:p>
            <a:pPr lvl="1" algn="ctr">
              <a:buFontTx/>
              <a:buNone/>
            </a:pPr>
            <a:r>
              <a:rPr lang="en-US" b="1"/>
              <a:t>Water or Oil???</a:t>
            </a:r>
          </a:p>
          <a:p>
            <a:pPr>
              <a:buFontTx/>
              <a:buNone/>
            </a:pPr>
            <a:endParaRPr lang="en-US" sz="2800"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4294967295"/>
          </p:nvPr>
        </p:nvSpPr>
        <p:spPr>
          <a:xfrm>
            <a:off x="395288" y="836613"/>
            <a:ext cx="8229600" cy="5257800"/>
          </a:xfrm>
        </p:spPr>
        <p:txBody>
          <a:bodyPr/>
          <a:lstStyle/>
          <a:p>
            <a:pPr>
              <a:buFontTx/>
              <a:buNone/>
            </a:pPr>
            <a:r>
              <a:rPr lang="en-US" b="1"/>
              <a:t>	The density of five liquids are measured as follows:</a:t>
            </a:r>
          </a:p>
          <a:p>
            <a:pPr lvl="1"/>
            <a:r>
              <a:rPr lang="en-US" b="1"/>
              <a:t>Liquid 1: 1.0 g/mL</a:t>
            </a:r>
          </a:p>
          <a:p>
            <a:pPr lvl="1"/>
            <a:r>
              <a:rPr lang="en-US" b="1"/>
              <a:t>Liquid 2: 1.38 g/mL</a:t>
            </a:r>
          </a:p>
          <a:p>
            <a:pPr lvl="1"/>
            <a:r>
              <a:rPr lang="en-US" b="1"/>
              <a:t>Liquid 3: 0.77 g/mL</a:t>
            </a:r>
          </a:p>
          <a:p>
            <a:pPr lvl="1"/>
            <a:r>
              <a:rPr lang="en-US" b="1"/>
              <a:t>Liquid 4: 2.95 g/mL</a:t>
            </a:r>
          </a:p>
          <a:p>
            <a:pPr lvl="1"/>
            <a:r>
              <a:rPr lang="en-US" b="1"/>
              <a:t>Liquid 5: 0.056 g/mL</a:t>
            </a:r>
          </a:p>
          <a:p>
            <a:endParaRPr lang="en-US" b="1"/>
          </a:p>
          <a:p>
            <a:pPr>
              <a:buFontTx/>
              <a:buNone/>
            </a:pPr>
            <a:r>
              <a:rPr lang="en-US" b="1"/>
              <a:t>	Draw a picture of all 5 liquids in a test tube how they would layer according to density</a:t>
            </a:r>
          </a:p>
        </p:txBody>
      </p:sp>
      <p:graphicFrame>
        <p:nvGraphicFramePr>
          <p:cNvPr id="4" name="Table 3"/>
          <p:cNvGraphicFramePr>
            <a:graphicFrameLocks noGrp="1"/>
          </p:cNvGraphicFramePr>
          <p:nvPr/>
        </p:nvGraphicFramePr>
        <p:xfrm>
          <a:off x="5795963" y="1989138"/>
          <a:ext cx="2286000" cy="2819402"/>
        </p:xfrm>
        <a:graphic>
          <a:graphicData uri="http://schemas.openxmlformats.org/drawingml/2006/table">
            <a:tbl>
              <a:tblPr/>
              <a:tblGrid>
                <a:gridCol w="2286000"/>
              </a:tblGrid>
              <a:tr h="563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FFFFFF"/>
                          </a:solidFill>
                          <a:effectLst/>
                          <a:latin typeface="Times New Roman" pitchFamily="18" charset="0"/>
                        </a:rPr>
                        <a:t>Liquid 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D2D8A"/>
                    </a:solidFill>
                  </a:tcPr>
                </a:tc>
              </a:tr>
              <a:tr h="563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rPr>
                        <a:t>Liquid 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r h="5651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rPr>
                        <a:t>Liquid 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r>
              <a:tr h="563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rPr>
                        <a:t>Liquid 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CDDA"/>
                    </a:solidFill>
                  </a:tcPr>
                </a:tc>
              </a:tr>
              <a:tr h="5635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smtClean="0">
                          <a:ln>
                            <a:noFill/>
                          </a:ln>
                          <a:solidFill>
                            <a:srgbClr val="000000"/>
                          </a:solidFill>
                          <a:effectLst/>
                          <a:latin typeface="Times New Roman" pitchFamily="18" charset="0"/>
                        </a:rPr>
                        <a:t>Liquid 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E8ED"/>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3059113" y="692150"/>
            <a:ext cx="5905500" cy="1801813"/>
          </a:xfrm>
          <a:prstGeom prst="rect">
            <a:avLst/>
          </a:prstGeom>
          <a:noFill/>
          <a:ln w="9525">
            <a:noFill/>
            <a:miter lim="800000"/>
            <a:headEnd/>
            <a:tailEnd/>
          </a:ln>
          <a:effectLst/>
        </p:spPr>
        <p:txBody>
          <a:bodyPr>
            <a:spAutoFit/>
          </a:bodyPr>
          <a:lstStyle/>
          <a:p>
            <a:pPr marL="457200" indent="-457200" algn="l">
              <a:spcBef>
                <a:spcPct val="50000"/>
              </a:spcBef>
              <a:buFontTx/>
              <a:buAutoNum type="arabicParenR"/>
            </a:pPr>
            <a:r>
              <a:rPr lang="en-US" sz="2800" b="1"/>
              <a:t>Find the mass of the object</a:t>
            </a:r>
          </a:p>
          <a:p>
            <a:pPr marL="457200" indent="-457200" algn="l">
              <a:spcBef>
                <a:spcPct val="50000"/>
              </a:spcBef>
              <a:buFontTx/>
              <a:buAutoNum type="arabicParenR"/>
            </a:pPr>
            <a:r>
              <a:rPr lang="en-US" sz="2800" b="1"/>
              <a:t>Find the volume of the object</a:t>
            </a:r>
          </a:p>
          <a:p>
            <a:pPr marL="457200" indent="-457200" algn="l">
              <a:spcBef>
                <a:spcPct val="50000"/>
              </a:spcBef>
              <a:buFontTx/>
              <a:buAutoNum type="arabicParenR"/>
            </a:pPr>
            <a:r>
              <a:rPr lang="en-US" sz="2800" b="1"/>
              <a:t>Divide : Density = Mass - Volume</a:t>
            </a:r>
          </a:p>
        </p:txBody>
      </p:sp>
      <p:sp>
        <p:nvSpPr>
          <p:cNvPr id="40963" name="Rectangle 3"/>
          <p:cNvSpPr>
            <a:spLocks noChangeArrowheads="1"/>
          </p:cNvSpPr>
          <p:nvPr/>
        </p:nvSpPr>
        <p:spPr bwMode="auto">
          <a:xfrm>
            <a:off x="179388" y="620713"/>
            <a:ext cx="2597150" cy="519112"/>
          </a:xfrm>
          <a:prstGeom prst="rect">
            <a:avLst/>
          </a:prstGeom>
          <a:noFill/>
          <a:ln w="9525">
            <a:noFill/>
            <a:miter lim="800000"/>
            <a:headEnd/>
            <a:tailEnd/>
          </a:ln>
          <a:effectLst/>
        </p:spPr>
        <p:txBody>
          <a:bodyPr wrap="none">
            <a:spAutoFit/>
          </a:bodyPr>
          <a:lstStyle/>
          <a:p>
            <a:pPr algn="l">
              <a:spcBef>
                <a:spcPct val="0"/>
              </a:spcBef>
            </a:pPr>
            <a:r>
              <a:rPr lang="en-US" sz="2800" b="1"/>
              <a:t>To find density:</a:t>
            </a:r>
          </a:p>
        </p:txBody>
      </p:sp>
      <p:sp>
        <p:nvSpPr>
          <p:cNvPr id="40964" name="Rectangle 4"/>
          <p:cNvSpPr>
            <a:spLocks noChangeArrowheads="1"/>
          </p:cNvSpPr>
          <p:nvPr/>
        </p:nvSpPr>
        <p:spPr bwMode="auto">
          <a:xfrm>
            <a:off x="381000" y="3886200"/>
            <a:ext cx="8001000" cy="290513"/>
          </a:xfrm>
          <a:prstGeom prst="rect">
            <a:avLst/>
          </a:prstGeom>
          <a:noFill/>
          <a:ln w="9525">
            <a:noFill/>
            <a:miter lim="800000"/>
            <a:headEnd/>
            <a:tailEnd/>
          </a:ln>
          <a:effectLst/>
        </p:spPr>
        <p:txBody>
          <a:bodyPr>
            <a:spAutoFit/>
          </a:bodyPr>
          <a:lstStyle/>
          <a:p>
            <a:pPr algn="l">
              <a:spcBef>
                <a:spcPct val="50000"/>
              </a:spcBef>
            </a:pPr>
            <a:endParaRPr lang="en-US" sz="2000" baseline="30000">
              <a:latin typeface="Kristen ITC" pitchFamily="66" charset="0"/>
            </a:endParaRPr>
          </a:p>
        </p:txBody>
      </p:sp>
      <p:sp>
        <p:nvSpPr>
          <p:cNvPr id="40965" name="Rectangle 5"/>
          <p:cNvSpPr>
            <a:spLocks noChangeArrowheads="1"/>
          </p:cNvSpPr>
          <p:nvPr/>
        </p:nvSpPr>
        <p:spPr bwMode="auto">
          <a:xfrm>
            <a:off x="304800" y="2819400"/>
            <a:ext cx="8153400" cy="822325"/>
          </a:xfrm>
          <a:prstGeom prst="rect">
            <a:avLst/>
          </a:prstGeom>
          <a:noFill/>
          <a:ln w="9525">
            <a:noFill/>
            <a:miter lim="800000"/>
            <a:headEnd/>
            <a:tailEnd/>
          </a:ln>
          <a:effectLst/>
        </p:spPr>
        <p:txBody>
          <a:bodyPr>
            <a:spAutoFit/>
          </a:bodyPr>
          <a:lstStyle/>
          <a:p>
            <a:pPr algn="l">
              <a:spcBef>
                <a:spcPct val="50000"/>
              </a:spcBef>
            </a:pPr>
            <a:r>
              <a:rPr lang="en-US" sz="2400" b="1"/>
              <a:t>Ex.  If the mass of an object is 35 grams and it takes up 7 cm</a:t>
            </a:r>
            <a:r>
              <a:rPr lang="en-US" sz="2400" b="1" baseline="30000"/>
              <a:t>3</a:t>
            </a:r>
            <a:r>
              <a:rPr lang="en-US" sz="2400" b="1"/>
              <a:t> of space, calculate the density.</a:t>
            </a:r>
          </a:p>
        </p:txBody>
      </p:sp>
      <p:pic>
        <p:nvPicPr>
          <p:cNvPr id="40966" name="Picture 6" descr="calculator_handtping__a_lc"/>
          <p:cNvPicPr>
            <a:picLocks noChangeAspect="1" noChangeArrowheads="1" noCrop="1"/>
          </p:cNvPicPr>
          <p:nvPr/>
        </p:nvPicPr>
        <p:blipFill>
          <a:blip r:embed="rId2" cstate="print"/>
          <a:srcRect/>
          <a:stretch>
            <a:fillRect/>
          </a:stretch>
        </p:blipFill>
        <p:spPr bwMode="auto">
          <a:xfrm>
            <a:off x="6781800" y="3505200"/>
            <a:ext cx="1609725" cy="86677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3059113" y="692150"/>
            <a:ext cx="5905500" cy="1801813"/>
          </a:xfrm>
          <a:prstGeom prst="rect">
            <a:avLst/>
          </a:prstGeom>
          <a:noFill/>
          <a:ln w="9525">
            <a:noFill/>
            <a:miter lim="800000"/>
            <a:headEnd/>
            <a:tailEnd/>
          </a:ln>
          <a:effectLst/>
        </p:spPr>
        <p:txBody>
          <a:bodyPr>
            <a:spAutoFit/>
          </a:bodyPr>
          <a:lstStyle/>
          <a:p>
            <a:pPr marL="457200" indent="-457200" algn="l">
              <a:spcBef>
                <a:spcPct val="50000"/>
              </a:spcBef>
              <a:buFontTx/>
              <a:buAutoNum type="arabicParenR"/>
            </a:pPr>
            <a:r>
              <a:rPr lang="en-US" sz="2800" b="1"/>
              <a:t>Find the mass of the object</a:t>
            </a:r>
          </a:p>
          <a:p>
            <a:pPr marL="457200" indent="-457200" algn="l">
              <a:spcBef>
                <a:spcPct val="50000"/>
              </a:spcBef>
              <a:buFontTx/>
              <a:buAutoNum type="arabicParenR"/>
            </a:pPr>
            <a:r>
              <a:rPr lang="en-US" sz="2800" b="1"/>
              <a:t>Find the volume of the object</a:t>
            </a:r>
          </a:p>
          <a:p>
            <a:pPr marL="457200" indent="-457200" algn="l">
              <a:spcBef>
                <a:spcPct val="50000"/>
              </a:spcBef>
              <a:buFontTx/>
              <a:buAutoNum type="arabicParenR"/>
            </a:pPr>
            <a:r>
              <a:rPr lang="en-US" sz="2800" b="1"/>
              <a:t>Divide : Density = Mass - Volume</a:t>
            </a:r>
          </a:p>
        </p:txBody>
      </p:sp>
      <p:sp>
        <p:nvSpPr>
          <p:cNvPr id="68611" name="Rectangle 3"/>
          <p:cNvSpPr>
            <a:spLocks noChangeArrowheads="1"/>
          </p:cNvSpPr>
          <p:nvPr/>
        </p:nvSpPr>
        <p:spPr bwMode="auto">
          <a:xfrm>
            <a:off x="179388" y="620713"/>
            <a:ext cx="2597150" cy="519112"/>
          </a:xfrm>
          <a:prstGeom prst="rect">
            <a:avLst/>
          </a:prstGeom>
          <a:noFill/>
          <a:ln w="9525">
            <a:noFill/>
            <a:miter lim="800000"/>
            <a:headEnd/>
            <a:tailEnd/>
          </a:ln>
          <a:effectLst/>
        </p:spPr>
        <p:txBody>
          <a:bodyPr wrap="none">
            <a:spAutoFit/>
          </a:bodyPr>
          <a:lstStyle/>
          <a:p>
            <a:pPr algn="l">
              <a:spcBef>
                <a:spcPct val="0"/>
              </a:spcBef>
            </a:pPr>
            <a:r>
              <a:rPr lang="en-US" sz="2800" b="1"/>
              <a:t>To find density:</a:t>
            </a:r>
          </a:p>
        </p:txBody>
      </p:sp>
      <p:sp>
        <p:nvSpPr>
          <p:cNvPr id="68612" name="Rectangle 4"/>
          <p:cNvSpPr>
            <a:spLocks noChangeArrowheads="1"/>
          </p:cNvSpPr>
          <p:nvPr/>
        </p:nvSpPr>
        <p:spPr bwMode="auto">
          <a:xfrm>
            <a:off x="381000" y="3886200"/>
            <a:ext cx="8001000" cy="290513"/>
          </a:xfrm>
          <a:prstGeom prst="rect">
            <a:avLst/>
          </a:prstGeom>
          <a:noFill/>
          <a:ln w="9525">
            <a:noFill/>
            <a:miter lim="800000"/>
            <a:headEnd/>
            <a:tailEnd/>
          </a:ln>
          <a:effectLst/>
        </p:spPr>
        <p:txBody>
          <a:bodyPr>
            <a:spAutoFit/>
          </a:bodyPr>
          <a:lstStyle/>
          <a:p>
            <a:pPr algn="l">
              <a:spcBef>
                <a:spcPct val="50000"/>
              </a:spcBef>
            </a:pPr>
            <a:endParaRPr lang="en-US" sz="2000" baseline="30000">
              <a:latin typeface="Kristen ITC" pitchFamily="66" charset="0"/>
            </a:endParaRPr>
          </a:p>
        </p:txBody>
      </p:sp>
      <p:sp>
        <p:nvSpPr>
          <p:cNvPr id="68613" name="Rectangle 5"/>
          <p:cNvSpPr>
            <a:spLocks noChangeArrowheads="1"/>
          </p:cNvSpPr>
          <p:nvPr/>
        </p:nvSpPr>
        <p:spPr bwMode="auto">
          <a:xfrm>
            <a:off x="179388" y="2781300"/>
            <a:ext cx="8153400" cy="822325"/>
          </a:xfrm>
          <a:prstGeom prst="rect">
            <a:avLst/>
          </a:prstGeom>
          <a:noFill/>
          <a:ln w="9525">
            <a:noFill/>
            <a:miter lim="800000"/>
            <a:headEnd/>
            <a:tailEnd/>
          </a:ln>
          <a:effectLst/>
        </p:spPr>
        <p:txBody>
          <a:bodyPr>
            <a:spAutoFit/>
          </a:bodyPr>
          <a:lstStyle/>
          <a:p>
            <a:pPr algn="l">
              <a:spcBef>
                <a:spcPct val="50000"/>
              </a:spcBef>
            </a:pPr>
            <a:r>
              <a:rPr lang="en-US" sz="2400" b="1"/>
              <a:t>Ex.  If the mass of an object is 35 grams and it takes up 7 cm</a:t>
            </a:r>
            <a:r>
              <a:rPr lang="en-US" sz="2400" b="1" baseline="30000"/>
              <a:t>3</a:t>
            </a:r>
            <a:r>
              <a:rPr lang="en-US" sz="2400" b="1"/>
              <a:t> of space, calculate the density</a:t>
            </a:r>
          </a:p>
        </p:txBody>
      </p:sp>
      <p:pic>
        <p:nvPicPr>
          <p:cNvPr id="68614" name="Picture 6" descr="calculator_handtping__a_lc"/>
          <p:cNvPicPr>
            <a:picLocks noChangeAspect="1" noChangeArrowheads="1" noCrop="1"/>
          </p:cNvPicPr>
          <p:nvPr/>
        </p:nvPicPr>
        <p:blipFill>
          <a:blip r:embed="rId2" cstate="print"/>
          <a:srcRect/>
          <a:stretch>
            <a:fillRect/>
          </a:stretch>
        </p:blipFill>
        <p:spPr bwMode="auto">
          <a:xfrm>
            <a:off x="6781800" y="3505200"/>
            <a:ext cx="1609725" cy="866775"/>
          </a:xfrm>
          <a:prstGeom prst="rect">
            <a:avLst/>
          </a:prstGeom>
          <a:noFill/>
        </p:spPr>
      </p:pic>
      <p:sp>
        <p:nvSpPr>
          <p:cNvPr id="68615" name="Rectangle 7"/>
          <p:cNvSpPr>
            <a:spLocks noChangeArrowheads="1"/>
          </p:cNvSpPr>
          <p:nvPr/>
        </p:nvSpPr>
        <p:spPr bwMode="auto">
          <a:xfrm>
            <a:off x="381000" y="3886200"/>
            <a:ext cx="8001000" cy="2465388"/>
          </a:xfrm>
          <a:prstGeom prst="rect">
            <a:avLst/>
          </a:prstGeom>
          <a:noFill/>
          <a:ln w="9525">
            <a:noFill/>
            <a:miter lim="800000"/>
            <a:headEnd/>
            <a:tailEnd/>
          </a:ln>
          <a:effectLst/>
        </p:spPr>
        <p:txBody>
          <a:bodyPr>
            <a:spAutoFit/>
          </a:bodyPr>
          <a:lstStyle/>
          <a:p>
            <a:pPr algn="l">
              <a:spcBef>
                <a:spcPct val="50000"/>
              </a:spcBef>
            </a:pPr>
            <a:r>
              <a:rPr lang="en-US" sz="2400" b="1"/>
              <a:t>Set up your density problems like this:</a:t>
            </a:r>
          </a:p>
          <a:p>
            <a:pPr algn="l">
              <a:spcBef>
                <a:spcPct val="50000"/>
              </a:spcBef>
            </a:pPr>
            <a:endParaRPr lang="en-US" sz="2400" b="1"/>
          </a:p>
          <a:p>
            <a:pPr algn="l">
              <a:spcBef>
                <a:spcPct val="50000"/>
              </a:spcBef>
            </a:pPr>
            <a:r>
              <a:rPr lang="en-US" sz="2400" b="1"/>
              <a:t>Given:  Mass = 35 grams		Unknown:  Density (g/ cm</a:t>
            </a:r>
            <a:r>
              <a:rPr lang="en-US" sz="2400" b="1" baseline="30000"/>
              <a:t>3</a:t>
            </a:r>
            <a:r>
              <a:rPr lang="en-US" sz="2400" b="1"/>
              <a:t>)  	Volume = 7 cm</a:t>
            </a:r>
            <a:r>
              <a:rPr lang="en-US" sz="2400" b="1" baseline="30000"/>
              <a:t>3</a:t>
            </a:r>
            <a:r>
              <a:rPr lang="en-US" sz="2400" b="1"/>
              <a:t> </a:t>
            </a:r>
          </a:p>
          <a:p>
            <a:pPr algn="l">
              <a:spcBef>
                <a:spcPct val="50000"/>
              </a:spcBef>
            </a:pPr>
            <a:r>
              <a:rPr lang="en-US" sz="2400" b="1"/>
              <a:t>Formula:  D = M / V	</a:t>
            </a:r>
            <a:r>
              <a:rPr lang="en-US" sz="2000">
                <a:solidFill>
                  <a:srgbClr val="FF0000"/>
                </a:solidFill>
              </a:rPr>
              <a:t>		</a:t>
            </a:r>
            <a:endParaRPr lang="en-US" sz="2000" baseline="30000">
              <a:solidFill>
                <a:srgbClr val="FF0000"/>
              </a:solidFill>
            </a:endParaRPr>
          </a:p>
        </p:txBody>
      </p:sp>
      <p:sp>
        <p:nvSpPr>
          <p:cNvPr id="68616" name="Rectangle 8"/>
          <p:cNvSpPr>
            <a:spLocks noChangeArrowheads="1"/>
          </p:cNvSpPr>
          <p:nvPr/>
        </p:nvSpPr>
        <p:spPr bwMode="auto">
          <a:xfrm>
            <a:off x="3779838" y="5445125"/>
            <a:ext cx="4572000" cy="1260475"/>
          </a:xfrm>
          <a:prstGeom prst="rect">
            <a:avLst/>
          </a:prstGeom>
          <a:noFill/>
          <a:ln w="31750">
            <a:noFill/>
            <a:miter lim="800000"/>
            <a:headEnd/>
            <a:tailEnd/>
          </a:ln>
          <a:effectLst/>
        </p:spPr>
        <p:txBody>
          <a:bodyPr>
            <a:spAutoFit/>
          </a:bodyPr>
          <a:lstStyle/>
          <a:p>
            <a:r>
              <a:rPr lang="en-US" sz="2400" b="1"/>
              <a:t>Solution: D = 35g/7 cm3 </a:t>
            </a:r>
          </a:p>
          <a:p>
            <a:r>
              <a:rPr lang="en-US" sz="2400" b="1"/>
              <a:t>						D = 5 g/cm3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8616"/>
                                        </p:tgtEl>
                                        <p:attrNameLst>
                                          <p:attrName>style.visibility</p:attrName>
                                        </p:attrNameLst>
                                      </p:cBhvr>
                                      <p:to>
                                        <p:strVal val="visible"/>
                                      </p:to>
                                    </p:set>
                                    <p:animEffect transition="in" filter="dissolve">
                                      <p:cBhvr>
                                        <p:cTn id="7" dur="500"/>
                                        <p:tgtEl>
                                          <p:spTgt spid="686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idx="4294967295"/>
          </p:nvPr>
        </p:nvSpPr>
        <p:spPr>
          <a:xfrm>
            <a:off x="1763713" y="4868863"/>
            <a:ext cx="5486400" cy="566737"/>
          </a:xfrm>
        </p:spPr>
        <p:txBody>
          <a:bodyPr anchor="b"/>
          <a:lstStyle/>
          <a:p>
            <a:r>
              <a:rPr lang="en-US" sz="2800" b="1"/>
              <a:t>Water, Oil…and a Superball</a:t>
            </a:r>
          </a:p>
        </p:txBody>
      </p:sp>
      <p:sp>
        <p:nvSpPr>
          <p:cNvPr id="28675" name="Text Placeholder 5"/>
          <p:cNvSpPr>
            <a:spLocks noGrp="1"/>
          </p:cNvSpPr>
          <p:nvPr>
            <p:ph type="body" sz="half" idx="4294967295"/>
          </p:nvPr>
        </p:nvSpPr>
        <p:spPr>
          <a:xfrm>
            <a:off x="0" y="5367338"/>
            <a:ext cx="9144000" cy="1185862"/>
          </a:xfrm>
        </p:spPr>
        <p:txBody>
          <a:bodyPr/>
          <a:lstStyle/>
          <a:p>
            <a:pPr marL="0" indent="0" algn="ctr">
              <a:buFontTx/>
              <a:buNone/>
            </a:pPr>
            <a:r>
              <a:rPr lang="en-US" sz="2400" b="1"/>
              <a:t>The oil is less dense than the water, so it’s on top. The superball is less dense than water, but more dense than oil, so it sinks to the bottom of the oil layer, yet floats on the top of the water layer.</a:t>
            </a:r>
          </a:p>
        </p:txBody>
      </p:sp>
      <p:pic>
        <p:nvPicPr>
          <p:cNvPr id="28676" name="Picture 3"/>
          <p:cNvPicPr>
            <a:picLocks noChangeAspect="1" noChangeArrowheads="1"/>
          </p:cNvPicPr>
          <p:nvPr/>
        </p:nvPicPr>
        <p:blipFill>
          <a:blip r:embed="rId2" cstate="print"/>
          <a:srcRect/>
          <a:stretch>
            <a:fillRect/>
          </a:stretch>
        </p:blipFill>
        <p:spPr bwMode="auto">
          <a:xfrm>
            <a:off x="2362200" y="152400"/>
            <a:ext cx="4191000" cy="4762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11188" y="260350"/>
            <a:ext cx="7772400" cy="1143000"/>
          </a:xfrm>
        </p:spPr>
        <p:txBody>
          <a:bodyPr/>
          <a:lstStyle/>
          <a:p>
            <a:r>
              <a:rPr lang="en-US" b="1"/>
              <a:t>Short Informational Videos</a:t>
            </a:r>
          </a:p>
        </p:txBody>
      </p:sp>
      <p:sp>
        <p:nvSpPr>
          <p:cNvPr id="67587" name="Rectangle 3"/>
          <p:cNvSpPr>
            <a:spLocks noGrp="1" noChangeArrowheads="1"/>
          </p:cNvSpPr>
          <p:nvPr>
            <p:ph type="body" idx="1"/>
          </p:nvPr>
        </p:nvSpPr>
        <p:spPr>
          <a:xfrm>
            <a:off x="685800" y="1981200"/>
            <a:ext cx="7989888" cy="4876800"/>
          </a:xfrm>
        </p:spPr>
        <p:txBody>
          <a:bodyPr/>
          <a:lstStyle/>
          <a:p>
            <a:pPr algn="ctr">
              <a:buFontTx/>
              <a:buNone/>
            </a:pPr>
            <a:r>
              <a:rPr lang="en-US" sz="4400" b="1">
                <a:hlinkClick r:id="rId2" action="ppaction://hlinkfile"/>
              </a:rPr>
              <a:t>Mass</a:t>
            </a:r>
            <a:endParaRPr lang="en-US" sz="4400" b="1"/>
          </a:p>
          <a:p>
            <a:pPr algn="ctr">
              <a:buFontTx/>
              <a:buNone/>
            </a:pPr>
            <a:endParaRPr lang="en-US" sz="4400" b="1"/>
          </a:p>
          <a:p>
            <a:pPr algn="ctr">
              <a:buFontTx/>
              <a:buNone/>
            </a:pPr>
            <a:r>
              <a:rPr lang="en-US" sz="4400" b="1">
                <a:hlinkClick r:id="rId3" action="ppaction://hlinkfile"/>
              </a:rPr>
              <a:t>Volume &amp; Density</a:t>
            </a:r>
            <a:endParaRPr lang="en-US" sz="4400" b="1"/>
          </a:p>
          <a:p>
            <a:pPr algn="ctr">
              <a:buFontTx/>
              <a:buNone/>
            </a:pPr>
            <a:endParaRPr lang="en-US" sz="4400" b="1"/>
          </a:p>
          <a:p>
            <a:pPr algn="ctr">
              <a:buFontTx/>
              <a:buNone/>
            </a:pPr>
            <a:r>
              <a:rPr lang="en-US" sz="4400" b="1">
                <a:hlinkClick r:id="rId4" action="ppaction://hlinkfile"/>
              </a:rPr>
              <a:t>Buoyancy</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ChangeArrowheads="1"/>
          </p:cNvSpPr>
          <p:nvPr/>
        </p:nvSpPr>
        <p:spPr bwMode="auto">
          <a:xfrm>
            <a:off x="250825" y="836613"/>
            <a:ext cx="4787900" cy="3252787"/>
          </a:xfrm>
          <a:prstGeom prst="rect">
            <a:avLst/>
          </a:prstGeom>
          <a:noFill/>
          <a:ln w="31750">
            <a:noFill/>
            <a:miter lim="800000"/>
            <a:headEnd/>
            <a:tailEnd/>
          </a:ln>
          <a:effectLst/>
        </p:spPr>
        <p:txBody>
          <a:bodyPr>
            <a:spAutoFit/>
          </a:bodyPr>
          <a:lstStyle/>
          <a:p>
            <a:r>
              <a:rPr lang="en-US" sz="2800" b="1"/>
              <a:t>If you have 2 or more substances, </a:t>
            </a:r>
          </a:p>
          <a:p>
            <a:pPr lvl="1"/>
            <a:r>
              <a:rPr lang="en-US" sz="2800" b="1"/>
              <a:t>the MORE dense substance will be on bottom</a:t>
            </a:r>
          </a:p>
          <a:p>
            <a:pPr lvl="1"/>
            <a:r>
              <a:rPr lang="en-US" sz="2800" b="1"/>
              <a:t>The LESS dense substance will be on top</a:t>
            </a:r>
          </a:p>
        </p:txBody>
      </p:sp>
      <p:pic>
        <p:nvPicPr>
          <p:cNvPr id="30726" name="Picture 6" descr="seven-layer-column"/>
          <p:cNvPicPr>
            <a:picLocks noChangeAspect="1" noChangeArrowheads="1"/>
          </p:cNvPicPr>
          <p:nvPr/>
        </p:nvPicPr>
        <p:blipFill>
          <a:blip r:embed="rId2" cstate="print"/>
          <a:srcRect/>
          <a:stretch>
            <a:fillRect/>
          </a:stretch>
        </p:blipFill>
        <p:spPr bwMode="auto">
          <a:xfrm>
            <a:off x="5724525" y="1125538"/>
            <a:ext cx="2017713" cy="5327650"/>
          </a:xfrm>
          <a:prstGeom prst="rect">
            <a:avLst/>
          </a:prstGeom>
          <a:noFill/>
        </p:spPr>
      </p:pic>
      <p:pic>
        <p:nvPicPr>
          <p:cNvPr id="30728" name="Picture 8" descr="Oil-and-water"/>
          <p:cNvPicPr>
            <a:picLocks noChangeAspect="1" noChangeArrowheads="1"/>
          </p:cNvPicPr>
          <p:nvPr/>
        </p:nvPicPr>
        <p:blipFill>
          <a:blip r:embed="rId3" cstate="print"/>
          <a:srcRect/>
          <a:stretch>
            <a:fillRect/>
          </a:stretch>
        </p:blipFill>
        <p:spPr bwMode="auto">
          <a:xfrm>
            <a:off x="1763713" y="4076700"/>
            <a:ext cx="1836737" cy="27813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Grp="1" noChangeArrowheads="1"/>
          </p:cNvSpPr>
          <p:nvPr>
            <p:ph type="title" idx="4294967295"/>
          </p:nvPr>
        </p:nvSpPr>
        <p:spPr>
          <a:xfrm>
            <a:off x="0" y="0"/>
            <a:ext cx="8229600" cy="1143000"/>
          </a:xfrm>
        </p:spPr>
        <p:txBody>
          <a:bodyPr/>
          <a:lstStyle/>
          <a:p>
            <a:r>
              <a:rPr lang="en-US"/>
              <a:t>Liquid Layers</a:t>
            </a:r>
          </a:p>
        </p:txBody>
      </p:sp>
      <p:sp>
        <p:nvSpPr>
          <p:cNvPr id="75779" name="Rectangle 5"/>
          <p:cNvSpPr>
            <a:spLocks noGrp="1" noChangeArrowheads="1"/>
          </p:cNvSpPr>
          <p:nvPr>
            <p:ph type="body" sz="half" idx="4294967295"/>
          </p:nvPr>
        </p:nvSpPr>
        <p:spPr>
          <a:xfrm>
            <a:off x="0" y="1196975"/>
            <a:ext cx="5791200" cy="5105400"/>
          </a:xfrm>
        </p:spPr>
        <p:txBody>
          <a:bodyPr/>
          <a:lstStyle/>
          <a:p>
            <a:pPr>
              <a:buFontTx/>
              <a:buNone/>
            </a:pPr>
            <a:r>
              <a:rPr lang="en-US" sz="2800" b="1"/>
              <a:t>	Check out this picture. Which layer has the highest density?</a:t>
            </a:r>
          </a:p>
          <a:p>
            <a:pPr>
              <a:buFontTx/>
              <a:buNone/>
            </a:pPr>
            <a:r>
              <a:rPr lang="en-US" sz="2800" b="1"/>
              <a:t>	Which layer has the lowest density?</a:t>
            </a:r>
          </a:p>
          <a:p>
            <a:pPr>
              <a:buFontTx/>
              <a:buNone/>
            </a:pPr>
            <a:r>
              <a:rPr lang="en-US" sz="2800" b="1"/>
              <a:t>	Imagine that the liquids have the following densities: </a:t>
            </a:r>
          </a:p>
          <a:p>
            <a:pPr lvl="1"/>
            <a:r>
              <a:rPr lang="en-US" sz="2400" b="1"/>
              <a:t>10g/cm</a:t>
            </a:r>
            <a:r>
              <a:rPr lang="en-US" sz="2400" b="1" baseline="30000"/>
              <a:t>3</a:t>
            </a:r>
            <a:r>
              <a:rPr lang="en-US" sz="2400" b="1"/>
              <a:t>.	3g/cm</a:t>
            </a:r>
            <a:r>
              <a:rPr lang="en-US" sz="2400" b="1" baseline="30000"/>
              <a:t>3</a:t>
            </a:r>
            <a:r>
              <a:rPr lang="en-US" sz="2400" b="1"/>
              <a:t>.</a:t>
            </a:r>
          </a:p>
          <a:p>
            <a:pPr lvl="1"/>
            <a:r>
              <a:rPr lang="en-US" sz="2400" b="1"/>
              <a:t>6g/cm</a:t>
            </a:r>
            <a:r>
              <a:rPr lang="en-US" sz="2400" b="1" baseline="30000"/>
              <a:t>3</a:t>
            </a:r>
            <a:r>
              <a:rPr lang="en-US" sz="2400" b="1"/>
              <a:t>.		5g/cm</a:t>
            </a:r>
            <a:r>
              <a:rPr lang="en-US" sz="2400" b="1" baseline="30000"/>
              <a:t>3</a:t>
            </a:r>
            <a:r>
              <a:rPr lang="en-US" sz="2400" b="1"/>
              <a:t>.</a:t>
            </a:r>
          </a:p>
          <a:p>
            <a:pPr>
              <a:buFontTx/>
              <a:buNone/>
            </a:pPr>
            <a:r>
              <a:rPr lang="en-US" sz="2800" b="1"/>
              <a:t>	Which number would go with which layer?</a:t>
            </a:r>
          </a:p>
        </p:txBody>
      </p:sp>
      <p:pic>
        <p:nvPicPr>
          <p:cNvPr id="75780" name="Picture 7" descr="density column 3"/>
          <p:cNvPicPr>
            <a:picLocks noChangeAspect="1" noChangeArrowheads="1"/>
          </p:cNvPicPr>
          <p:nvPr>
            <p:ph sz="half" idx="4294967295"/>
          </p:nvPr>
        </p:nvPicPr>
        <p:blipFill>
          <a:blip r:embed="rId2" cstate="print"/>
          <a:srcRect r="66144" b="59636"/>
          <a:stretch>
            <a:fillRect/>
          </a:stretch>
        </p:blipFill>
        <p:spPr>
          <a:xfrm>
            <a:off x="5795963" y="1773238"/>
            <a:ext cx="2717800" cy="4495800"/>
          </a:xfrm>
          <a:noFill/>
        </p:spPr>
      </p:pic>
      <p:sp>
        <p:nvSpPr>
          <p:cNvPr id="24586" name="Text Box 10"/>
          <p:cNvSpPr txBox="1">
            <a:spLocks noChangeArrowheads="1"/>
          </p:cNvSpPr>
          <p:nvPr/>
        </p:nvSpPr>
        <p:spPr bwMode="auto">
          <a:xfrm>
            <a:off x="5364163" y="5805488"/>
            <a:ext cx="1119187" cy="366712"/>
          </a:xfrm>
          <a:prstGeom prst="rect">
            <a:avLst/>
          </a:prstGeom>
          <a:noFill/>
          <a:ln w="9525">
            <a:noFill/>
            <a:miter lim="800000"/>
            <a:headEnd/>
            <a:tailEnd/>
          </a:ln>
        </p:spPr>
        <p:txBody>
          <a:bodyPr wrap="none">
            <a:spAutoFit/>
          </a:bodyPr>
          <a:lstStyle/>
          <a:p>
            <a:pPr algn="l" eaLnBrk="0" hangingPunct="0">
              <a:spcBef>
                <a:spcPct val="0"/>
              </a:spcBef>
            </a:pPr>
            <a:r>
              <a:rPr lang="en-US" b="1">
                <a:latin typeface="Arial" charset="0"/>
              </a:rPr>
              <a:t>10 g/cm</a:t>
            </a:r>
            <a:r>
              <a:rPr lang="en-US" b="1" baseline="30000">
                <a:latin typeface="Arial" charset="0"/>
              </a:rPr>
              <a:t>3</a:t>
            </a:r>
          </a:p>
        </p:txBody>
      </p:sp>
      <p:sp>
        <p:nvSpPr>
          <p:cNvPr id="2" name="Text Box 10"/>
          <p:cNvSpPr txBox="1">
            <a:spLocks noChangeArrowheads="1"/>
          </p:cNvSpPr>
          <p:nvPr/>
        </p:nvSpPr>
        <p:spPr bwMode="auto">
          <a:xfrm>
            <a:off x="8126413" y="3789363"/>
            <a:ext cx="1017587" cy="366712"/>
          </a:xfrm>
          <a:prstGeom prst="rect">
            <a:avLst/>
          </a:prstGeom>
          <a:noFill/>
          <a:ln w="9525">
            <a:noFill/>
            <a:miter lim="800000"/>
            <a:headEnd/>
            <a:tailEnd/>
          </a:ln>
        </p:spPr>
        <p:txBody>
          <a:bodyPr>
            <a:spAutoFit/>
          </a:bodyPr>
          <a:lstStyle/>
          <a:p>
            <a:pPr algn="l" eaLnBrk="0" hangingPunct="0">
              <a:spcBef>
                <a:spcPct val="0"/>
              </a:spcBef>
            </a:pPr>
            <a:r>
              <a:rPr lang="en-US" b="1">
                <a:latin typeface="Arial" charset="0"/>
              </a:rPr>
              <a:t>3 g/cm</a:t>
            </a:r>
            <a:r>
              <a:rPr lang="en-US" b="1" baseline="30000">
                <a:latin typeface="Arial" charset="0"/>
              </a:rPr>
              <a:t>3</a:t>
            </a:r>
          </a:p>
        </p:txBody>
      </p:sp>
      <p:sp>
        <p:nvSpPr>
          <p:cNvPr id="3" name="Text Box 10"/>
          <p:cNvSpPr txBox="1">
            <a:spLocks noChangeArrowheads="1"/>
          </p:cNvSpPr>
          <p:nvPr/>
        </p:nvSpPr>
        <p:spPr bwMode="auto">
          <a:xfrm>
            <a:off x="8151813" y="5013325"/>
            <a:ext cx="992187" cy="366713"/>
          </a:xfrm>
          <a:prstGeom prst="rect">
            <a:avLst/>
          </a:prstGeom>
          <a:noFill/>
          <a:ln w="9525">
            <a:noFill/>
            <a:miter lim="800000"/>
            <a:headEnd/>
            <a:tailEnd/>
          </a:ln>
        </p:spPr>
        <p:txBody>
          <a:bodyPr wrap="none">
            <a:spAutoFit/>
          </a:bodyPr>
          <a:lstStyle/>
          <a:p>
            <a:pPr algn="l" eaLnBrk="0" hangingPunct="0">
              <a:spcBef>
                <a:spcPct val="0"/>
              </a:spcBef>
            </a:pPr>
            <a:r>
              <a:rPr lang="en-US" b="1">
                <a:latin typeface="Arial" charset="0"/>
              </a:rPr>
              <a:t>6 g/cm</a:t>
            </a:r>
            <a:r>
              <a:rPr lang="en-US" b="1" baseline="30000">
                <a:latin typeface="Arial" charset="0"/>
              </a:rPr>
              <a:t>3</a:t>
            </a:r>
          </a:p>
        </p:txBody>
      </p:sp>
      <p:sp>
        <p:nvSpPr>
          <p:cNvPr id="4" name="Text Box 10"/>
          <p:cNvSpPr txBox="1">
            <a:spLocks noChangeArrowheads="1"/>
          </p:cNvSpPr>
          <p:nvPr/>
        </p:nvSpPr>
        <p:spPr bwMode="auto">
          <a:xfrm>
            <a:off x="5580063" y="4365625"/>
            <a:ext cx="992187" cy="366713"/>
          </a:xfrm>
          <a:prstGeom prst="rect">
            <a:avLst/>
          </a:prstGeom>
          <a:noFill/>
          <a:ln w="9525">
            <a:noFill/>
            <a:miter lim="800000"/>
            <a:headEnd/>
            <a:tailEnd/>
          </a:ln>
        </p:spPr>
        <p:txBody>
          <a:bodyPr wrap="none">
            <a:spAutoFit/>
          </a:bodyPr>
          <a:lstStyle/>
          <a:p>
            <a:pPr algn="l" eaLnBrk="0" hangingPunct="0">
              <a:spcBef>
                <a:spcPct val="0"/>
              </a:spcBef>
            </a:pPr>
            <a:r>
              <a:rPr lang="en-US" b="1">
                <a:latin typeface="Arial" charset="0"/>
              </a:rPr>
              <a:t>5 g/cm</a:t>
            </a:r>
            <a:r>
              <a:rPr lang="en-US" b="1" baseline="30000">
                <a:latin typeface="Arial"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5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6" grpId="0"/>
      <p:bldP spid="2" grpId="0"/>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Grp="1" noChangeArrowheads="1"/>
          </p:cNvSpPr>
          <p:nvPr>
            <p:ph type="title" idx="4294967295"/>
          </p:nvPr>
        </p:nvSpPr>
        <p:spPr/>
        <p:txBody>
          <a:bodyPr/>
          <a:lstStyle/>
          <a:p>
            <a:r>
              <a:rPr lang="en-US" sz="4000"/>
              <a:t>Liquid Layers – Try with your neighbor</a:t>
            </a:r>
          </a:p>
        </p:txBody>
      </p:sp>
      <p:sp>
        <p:nvSpPr>
          <p:cNvPr id="76803" name="Rectangle 6"/>
          <p:cNvSpPr>
            <a:spLocks noGrp="1" noChangeArrowheads="1"/>
          </p:cNvSpPr>
          <p:nvPr>
            <p:ph type="body" sz="half" idx="4294967295"/>
          </p:nvPr>
        </p:nvSpPr>
        <p:spPr>
          <a:xfrm>
            <a:off x="4716463" y="2565400"/>
            <a:ext cx="3814762" cy="4114800"/>
          </a:xfrm>
        </p:spPr>
        <p:txBody>
          <a:bodyPr/>
          <a:lstStyle/>
          <a:p>
            <a:r>
              <a:rPr lang="en-US" sz="2800"/>
              <a:t>Which liquid has the highest density?</a:t>
            </a:r>
          </a:p>
          <a:p>
            <a:r>
              <a:rPr lang="en-US" sz="2800"/>
              <a:t>Which liquid has the lowest density?</a:t>
            </a:r>
          </a:p>
          <a:p>
            <a:r>
              <a:rPr lang="en-US" sz="2800"/>
              <a:t>Which liquid has the middle density?</a:t>
            </a:r>
          </a:p>
        </p:txBody>
      </p:sp>
      <p:pic>
        <p:nvPicPr>
          <p:cNvPr id="76804" name="Picture 7" descr="DensityColumn"/>
          <p:cNvPicPr>
            <a:picLocks noChangeAspect="1" noChangeArrowheads="1"/>
          </p:cNvPicPr>
          <p:nvPr>
            <p:ph sz="half" idx="4294967295"/>
          </p:nvPr>
        </p:nvPicPr>
        <p:blipFill>
          <a:blip r:embed="rId2" cstate="print"/>
          <a:srcRect/>
          <a:stretch>
            <a:fillRect/>
          </a:stretch>
        </p:blipFill>
        <p:spPr>
          <a:xfrm>
            <a:off x="395288" y="1989138"/>
            <a:ext cx="4038600" cy="4648200"/>
          </a:xfr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idx="4294967295"/>
          </p:nvPr>
        </p:nvSpPr>
        <p:spPr>
          <a:xfrm>
            <a:off x="611188" y="188913"/>
            <a:ext cx="7772400" cy="1143000"/>
          </a:xfrm>
        </p:spPr>
        <p:txBody>
          <a:bodyPr/>
          <a:lstStyle/>
          <a:p>
            <a:r>
              <a:rPr lang="en-US"/>
              <a:t>Liquid Layers </a:t>
            </a:r>
            <a:br>
              <a:rPr lang="en-US"/>
            </a:br>
            <a:r>
              <a:rPr lang="en-US"/>
              <a:t>Try on your own!</a:t>
            </a:r>
          </a:p>
        </p:txBody>
      </p:sp>
      <p:sp>
        <p:nvSpPr>
          <p:cNvPr id="24580" name="Rectangle 4"/>
          <p:cNvSpPr>
            <a:spLocks noGrp="1" noChangeArrowheads="1"/>
          </p:cNvSpPr>
          <p:nvPr>
            <p:ph type="body" sz="half" idx="4294967295"/>
          </p:nvPr>
        </p:nvSpPr>
        <p:spPr>
          <a:xfrm>
            <a:off x="685800" y="1981200"/>
            <a:ext cx="3814763" cy="4114800"/>
          </a:xfrm>
        </p:spPr>
        <p:txBody>
          <a:bodyPr/>
          <a:lstStyle/>
          <a:p>
            <a:pPr>
              <a:buFontTx/>
              <a:buNone/>
            </a:pPr>
            <a:r>
              <a:rPr lang="en-US" sz="2800" b="1"/>
              <a:t>	Imagine that the liquids on the right have the following densities:</a:t>
            </a:r>
          </a:p>
          <a:p>
            <a:pPr lvl="1"/>
            <a:r>
              <a:rPr lang="en-US" sz="2400" b="1"/>
              <a:t>15g/cm</a:t>
            </a:r>
            <a:r>
              <a:rPr lang="en-US" sz="2400" b="1" baseline="30000"/>
              <a:t>3</a:t>
            </a:r>
            <a:r>
              <a:rPr lang="en-US" sz="2400" b="1"/>
              <a:t>      10g/cm</a:t>
            </a:r>
            <a:r>
              <a:rPr lang="en-US" sz="2400" b="1" baseline="30000"/>
              <a:t>3</a:t>
            </a:r>
            <a:endParaRPr lang="en-US" sz="2400" b="1"/>
          </a:p>
          <a:p>
            <a:pPr lvl="1"/>
            <a:r>
              <a:rPr lang="en-US" sz="2400" b="1"/>
              <a:t>3g/cm</a:t>
            </a:r>
            <a:r>
              <a:rPr lang="en-US" sz="2400" b="1" baseline="30000"/>
              <a:t>3</a:t>
            </a:r>
            <a:r>
              <a:rPr lang="en-US" sz="2400" b="1"/>
              <a:t>         9g/cm</a:t>
            </a:r>
            <a:r>
              <a:rPr lang="en-US" sz="2400" b="1" baseline="30000"/>
              <a:t>3</a:t>
            </a:r>
            <a:endParaRPr lang="en-US" sz="2400" b="1"/>
          </a:p>
          <a:p>
            <a:pPr lvl="1"/>
            <a:r>
              <a:rPr lang="en-US" sz="2400" b="1"/>
              <a:t>7g/cm</a:t>
            </a:r>
            <a:r>
              <a:rPr lang="en-US" sz="2400" b="1" baseline="30000"/>
              <a:t>3</a:t>
            </a:r>
            <a:r>
              <a:rPr lang="en-US" sz="2400" b="1"/>
              <a:t>          12g/cm</a:t>
            </a:r>
            <a:r>
              <a:rPr lang="en-US" sz="2400" b="1" baseline="30000"/>
              <a:t>3</a:t>
            </a:r>
            <a:endParaRPr lang="en-US" sz="2400" b="1"/>
          </a:p>
          <a:p>
            <a:pPr>
              <a:buFontTx/>
              <a:buNone/>
            </a:pPr>
            <a:r>
              <a:rPr lang="en-US" sz="2800" b="1"/>
              <a:t>	Match the colors to the correct densities.</a:t>
            </a:r>
          </a:p>
        </p:txBody>
      </p:sp>
      <p:pic>
        <p:nvPicPr>
          <p:cNvPr id="77828" name="Picture 6" descr="density column 2"/>
          <p:cNvPicPr>
            <a:picLocks noChangeAspect="1" noChangeArrowheads="1"/>
          </p:cNvPicPr>
          <p:nvPr>
            <p:ph sz="half" idx="4294967295"/>
          </p:nvPr>
        </p:nvPicPr>
        <p:blipFill>
          <a:blip r:embed="rId2" cstate="print"/>
          <a:srcRect l="32076" t="5399" r="37737" b="24161"/>
          <a:stretch>
            <a:fillRect/>
          </a:stretch>
        </p:blipFill>
        <p:spPr>
          <a:xfrm>
            <a:off x="4876800" y="1524000"/>
            <a:ext cx="3810000" cy="4876800"/>
          </a:xfrm>
          <a:noFill/>
        </p:spPr>
      </p:pic>
      <p:sp>
        <p:nvSpPr>
          <p:cNvPr id="24583" name="Text Box 7"/>
          <p:cNvSpPr txBox="1">
            <a:spLocks noChangeArrowheads="1"/>
          </p:cNvSpPr>
          <p:nvPr/>
        </p:nvSpPr>
        <p:spPr bwMode="auto">
          <a:xfrm>
            <a:off x="5334000" y="2514600"/>
            <a:ext cx="890588" cy="366713"/>
          </a:xfrm>
          <a:prstGeom prst="rect">
            <a:avLst/>
          </a:prstGeom>
          <a:noFill/>
          <a:ln w="9525">
            <a:noFill/>
            <a:miter lim="800000"/>
            <a:headEnd/>
            <a:tailEnd/>
          </a:ln>
        </p:spPr>
        <p:txBody>
          <a:bodyPr wrap="none">
            <a:spAutoFit/>
          </a:bodyPr>
          <a:lstStyle/>
          <a:p>
            <a:pPr algn="l" eaLnBrk="0" hangingPunct="0">
              <a:spcBef>
                <a:spcPct val="0"/>
              </a:spcBef>
            </a:pPr>
            <a:r>
              <a:rPr lang="en-US">
                <a:latin typeface="Arial" charset="0"/>
              </a:rPr>
              <a:t>3g/cm</a:t>
            </a:r>
            <a:r>
              <a:rPr lang="en-US" baseline="30000">
                <a:latin typeface="Arial" charset="0"/>
              </a:rPr>
              <a:t>3</a:t>
            </a:r>
          </a:p>
        </p:txBody>
      </p:sp>
      <p:sp>
        <p:nvSpPr>
          <p:cNvPr id="24584" name="Text Box 8"/>
          <p:cNvSpPr txBox="1">
            <a:spLocks noChangeArrowheads="1"/>
          </p:cNvSpPr>
          <p:nvPr/>
        </p:nvSpPr>
        <p:spPr bwMode="auto">
          <a:xfrm>
            <a:off x="7620000" y="3124200"/>
            <a:ext cx="890588" cy="366713"/>
          </a:xfrm>
          <a:prstGeom prst="rect">
            <a:avLst/>
          </a:prstGeom>
          <a:noFill/>
          <a:ln w="9525">
            <a:noFill/>
            <a:miter lim="800000"/>
            <a:headEnd/>
            <a:tailEnd/>
          </a:ln>
        </p:spPr>
        <p:txBody>
          <a:bodyPr wrap="none">
            <a:spAutoFit/>
          </a:bodyPr>
          <a:lstStyle/>
          <a:p>
            <a:pPr algn="l" eaLnBrk="0" hangingPunct="0">
              <a:spcBef>
                <a:spcPct val="0"/>
              </a:spcBef>
            </a:pPr>
            <a:r>
              <a:rPr lang="en-US">
                <a:latin typeface="Arial" charset="0"/>
              </a:rPr>
              <a:t>7g/cm</a:t>
            </a:r>
            <a:r>
              <a:rPr lang="en-US" baseline="30000">
                <a:latin typeface="Arial" charset="0"/>
              </a:rPr>
              <a:t>3</a:t>
            </a:r>
          </a:p>
        </p:txBody>
      </p:sp>
      <p:sp>
        <p:nvSpPr>
          <p:cNvPr id="24585" name="Text Box 9"/>
          <p:cNvSpPr txBox="1">
            <a:spLocks noChangeArrowheads="1"/>
          </p:cNvSpPr>
          <p:nvPr/>
        </p:nvSpPr>
        <p:spPr bwMode="auto">
          <a:xfrm>
            <a:off x="5486400" y="3810000"/>
            <a:ext cx="890588" cy="366713"/>
          </a:xfrm>
          <a:prstGeom prst="rect">
            <a:avLst/>
          </a:prstGeom>
          <a:noFill/>
          <a:ln w="9525">
            <a:noFill/>
            <a:miter lim="800000"/>
            <a:headEnd/>
            <a:tailEnd/>
          </a:ln>
        </p:spPr>
        <p:txBody>
          <a:bodyPr wrap="none">
            <a:spAutoFit/>
          </a:bodyPr>
          <a:lstStyle/>
          <a:p>
            <a:pPr algn="l" eaLnBrk="0" hangingPunct="0">
              <a:spcBef>
                <a:spcPct val="0"/>
              </a:spcBef>
            </a:pPr>
            <a:r>
              <a:rPr lang="en-US">
                <a:latin typeface="Arial" charset="0"/>
              </a:rPr>
              <a:t>9g/cm</a:t>
            </a:r>
            <a:r>
              <a:rPr lang="en-US" baseline="30000">
                <a:latin typeface="Arial" charset="0"/>
              </a:rPr>
              <a:t>3</a:t>
            </a:r>
          </a:p>
        </p:txBody>
      </p:sp>
      <p:sp>
        <p:nvSpPr>
          <p:cNvPr id="24586" name="Text Box 10"/>
          <p:cNvSpPr txBox="1">
            <a:spLocks noChangeArrowheads="1"/>
          </p:cNvSpPr>
          <p:nvPr/>
        </p:nvSpPr>
        <p:spPr bwMode="auto">
          <a:xfrm>
            <a:off x="7620000" y="4495800"/>
            <a:ext cx="1017588" cy="366713"/>
          </a:xfrm>
          <a:prstGeom prst="rect">
            <a:avLst/>
          </a:prstGeom>
          <a:noFill/>
          <a:ln w="9525">
            <a:noFill/>
            <a:miter lim="800000"/>
            <a:headEnd/>
            <a:tailEnd/>
          </a:ln>
        </p:spPr>
        <p:txBody>
          <a:bodyPr wrap="none">
            <a:spAutoFit/>
          </a:bodyPr>
          <a:lstStyle/>
          <a:p>
            <a:pPr algn="l" eaLnBrk="0" hangingPunct="0">
              <a:spcBef>
                <a:spcPct val="0"/>
              </a:spcBef>
            </a:pPr>
            <a:r>
              <a:rPr lang="en-US">
                <a:latin typeface="Arial" charset="0"/>
              </a:rPr>
              <a:t>10g/cm</a:t>
            </a:r>
            <a:r>
              <a:rPr lang="en-US" baseline="30000">
                <a:latin typeface="Arial" charset="0"/>
              </a:rPr>
              <a:t>3</a:t>
            </a:r>
          </a:p>
        </p:txBody>
      </p:sp>
      <p:sp>
        <p:nvSpPr>
          <p:cNvPr id="24587" name="Text Box 11"/>
          <p:cNvSpPr txBox="1">
            <a:spLocks noChangeArrowheads="1"/>
          </p:cNvSpPr>
          <p:nvPr/>
        </p:nvSpPr>
        <p:spPr bwMode="auto">
          <a:xfrm>
            <a:off x="5257800" y="5029200"/>
            <a:ext cx="1017588" cy="366713"/>
          </a:xfrm>
          <a:prstGeom prst="rect">
            <a:avLst/>
          </a:prstGeom>
          <a:noFill/>
          <a:ln w="9525">
            <a:noFill/>
            <a:miter lim="800000"/>
            <a:headEnd/>
            <a:tailEnd/>
          </a:ln>
        </p:spPr>
        <p:txBody>
          <a:bodyPr wrap="none">
            <a:spAutoFit/>
          </a:bodyPr>
          <a:lstStyle/>
          <a:p>
            <a:pPr algn="l" eaLnBrk="0" hangingPunct="0">
              <a:spcBef>
                <a:spcPct val="0"/>
              </a:spcBef>
            </a:pPr>
            <a:r>
              <a:rPr lang="en-US">
                <a:latin typeface="Arial" charset="0"/>
              </a:rPr>
              <a:t>12g/cm</a:t>
            </a:r>
            <a:r>
              <a:rPr lang="en-US" baseline="30000">
                <a:latin typeface="Arial" charset="0"/>
              </a:rPr>
              <a:t>3</a:t>
            </a:r>
          </a:p>
        </p:txBody>
      </p:sp>
      <p:sp>
        <p:nvSpPr>
          <p:cNvPr id="24588" name="Text Box 12"/>
          <p:cNvSpPr txBox="1">
            <a:spLocks noChangeArrowheads="1"/>
          </p:cNvSpPr>
          <p:nvPr/>
        </p:nvSpPr>
        <p:spPr bwMode="auto">
          <a:xfrm>
            <a:off x="7772400" y="5638800"/>
            <a:ext cx="1017588" cy="366713"/>
          </a:xfrm>
          <a:prstGeom prst="rect">
            <a:avLst/>
          </a:prstGeom>
          <a:noFill/>
          <a:ln w="9525">
            <a:noFill/>
            <a:miter lim="800000"/>
            <a:headEnd/>
            <a:tailEnd/>
          </a:ln>
        </p:spPr>
        <p:txBody>
          <a:bodyPr>
            <a:spAutoFit/>
          </a:bodyPr>
          <a:lstStyle/>
          <a:p>
            <a:pPr algn="l" eaLnBrk="0" hangingPunct="0">
              <a:spcBef>
                <a:spcPct val="0"/>
              </a:spcBef>
            </a:pPr>
            <a:r>
              <a:rPr lang="en-US">
                <a:latin typeface="Arial" charset="0"/>
              </a:rPr>
              <a:t>15g/cm</a:t>
            </a:r>
            <a:r>
              <a:rPr lang="en-US" baseline="30000">
                <a:latin typeface="Arial" charset="0"/>
              </a:rPr>
              <a:t>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0">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580">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8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580">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4580">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458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45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58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458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458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5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4" grpId="0"/>
      <p:bldP spid="24585" grpId="0"/>
      <p:bldP spid="24586" grpId="0"/>
      <p:bldP spid="24587" grpId="0"/>
      <p:bldP spid="2458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idx="4294967295"/>
          </p:nvPr>
        </p:nvSpPr>
        <p:spPr/>
        <p:txBody>
          <a:bodyPr/>
          <a:lstStyle/>
          <a:p>
            <a:r>
              <a:rPr lang="en-US" b="1"/>
              <a:t>Review</a:t>
            </a:r>
          </a:p>
        </p:txBody>
      </p:sp>
      <p:sp>
        <p:nvSpPr>
          <p:cNvPr id="78851" name="Rectangle 3"/>
          <p:cNvSpPr>
            <a:spLocks noGrp="1" noChangeArrowheads="1"/>
          </p:cNvSpPr>
          <p:nvPr>
            <p:ph type="body" idx="4294967295"/>
          </p:nvPr>
        </p:nvSpPr>
        <p:spPr/>
        <p:txBody>
          <a:bodyPr/>
          <a:lstStyle/>
          <a:p>
            <a:pPr>
              <a:buFontTx/>
              <a:buNone/>
            </a:pPr>
            <a:r>
              <a:rPr lang="en-US" b="1"/>
              <a:t>	What is the formula for density?</a:t>
            </a:r>
          </a:p>
          <a:p>
            <a:pPr>
              <a:buFontTx/>
              <a:buNone/>
            </a:pPr>
            <a:r>
              <a:rPr lang="en-US" b="1"/>
              <a:t>	What happens if you pour together liquids that have different densities?</a:t>
            </a:r>
          </a:p>
          <a:p>
            <a:pPr>
              <a:buFontTx/>
              <a:buNone/>
            </a:pPr>
            <a:r>
              <a:rPr lang="en-US" b="1"/>
              <a:t>	Will the liquid on the top have the highest or lowest density?</a:t>
            </a:r>
          </a:p>
          <a:p>
            <a:pPr>
              <a:buFontTx/>
              <a:buNone/>
            </a:pPr>
            <a:r>
              <a:rPr lang="en-US" b="1"/>
              <a:t>	Will the liquid on the bottom have the highest or lowest density?</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idx="4294967295"/>
          </p:nvPr>
        </p:nvSpPr>
        <p:spPr/>
        <p:txBody>
          <a:bodyPr/>
          <a:lstStyle/>
          <a:p>
            <a:r>
              <a:rPr lang="en-US"/>
              <a:t>Super Scientist </a:t>
            </a:r>
            <a:br>
              <a:rPr lang="en-US"/>
            </a:br>
            <a:r>
              <a:rPr lang="en-US"/>
              <a:t>Question of the Day</a:t>
            </a:r>
          </a:p>
        </p:txBody>
      </p:sp>
      <p:sp>
        <p:nvSpPr>
          <p:cNvPr id="79875" name="Rectangle 3"/>
          <p:cNvSpPr>
            <a:spLocks noGrp="1" noChangeArrowheads="1"/>
          </p:cNvSpPr>
          <p:nvPr>
            <p:ph type="body" idx="4294967295"/>
          </p:nvPr>
        </p:nvSpPr>
        <p:spPr/>
        <p:txBody>
          <a:bodyPr/>
          <a:lstStyle/>
          <a:p>
            <a:r>
              <a:rPr lang="en-US"/>
              <a:t>Jake has a book, a ruler, and a balance. </a:t>
            </a:r>
          </a:p>
          <a:p>
            <a:r>
              <a:rPr lang="en-US" b="1"/>
              <a:t>How can Jake find the density of the book with the tools he has?</a:t>
            </a:r>
          </a:p>
          <a:p>
            <a:pPr>
              <a:buFontTx/>
              <a:buNone/>
            </a:pPr>
            <a:endParaRPr lang="en-US" b="1"/>
          </a:p>
        </p:txBody>
      </p:sp>
      <p:pic>
        <p:nvPicPr>
          <p:cNvPr id="79876" name="Picture 4" descr="MCj02875010000[1]"/>
          <p:cNvPicPr>
            <a:picLocks noChangeAspect="1" noChangeArrowheads="1"/>
          </p:cNvPicPr>
          <p:nvPr/>
        </p:nvPicPr>
        <p:blipFill>
          <a:blip r:embed="rId2" cstate="print"/>
          <a:srcRect/>
          <a:stretch>
            <a:fillRect/>
          </a:stretch>
        </p:blipFill>
        <p:spPr bwMode="auto">
          <a:xfrm>
            <a:off x="7010400" y="3962400"/>
            <a:ext cx="1470025"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endParaRPr lang="en-US"/>
          </a:p>
        </p:txBody>
      </p:sp>
      <p:sp>
        <p:nvSpPr>
          <p:cNvPr id="64515" name="Rectangle 3"/>
          <p:cNvSpPr>
            <a:spLocks noGrp="1" noChangeArrowheads="1"/>
          </p:cNvSpPr>
          <p:nvPr>
            <p:ph type="body" idx="1"/>
          </p:nvPr>
        </p:nvSpPr>
        <p:spPr/>
        <p:txBody>
          <a:bodyPr/>
          <a:lstStyle/>
          <a:p>
            <a:pPr>
              <a:lnSpc>
                <a:spcPct val="80000"/>
              </a:lnSpc>
            </a:pPr>
            <a:r>
              <a:rPr lang="en-US" sz="2800">
                <a:hlinkClick r:id="rId2"/>
              </a:rPr>
              <a:t>http://sunhousescience.blogspot.com/</a:t>
            </a:r>
            <a:endParaRPr lang="en-US" sz="2800"/>
          </a:p>
          <a:p>
            <a:pPr>
              <a:lnSpc>
                <a:spcPct val="80000"/>
              </a:lnSpc>
            </a:pPr>
            <a:r>
              <a:rPr lang="en-US" sz="2800">
                <a:hlinkClick r:id="rId3"/>
              </a:rPr>
              <a:t>http://www.icoachmath.com/Sitemap/images/Cuboid1.jpg</a:t>
            </a:r>
            <a:endParaRPr lang="en-US" sz="2800"/>
          </a:p>
          <a:p>
            <a:pPr>
              <a:lnSpc>
                <a:spcPct val="80000"/>
              </a:lnSpc>
            </a:pPr>
            <a:r>
              <a:rPr lang="en-US" sz="2800">
                <a:hlinkClick r:id="rId4"/>
              </a:rPr>
              <a:t>http://tinfoiler.com/wp-content/uploads/2010/05/Oil-and-water.jpg</a:t>
            </a:r>
            <a:endParaRPr lang="en-US" sz="2800"/>
          </a:p>
          <a:p>
            <a:pPr>
              <a:lnSpc>
                <a:spcPct val="80000"/>
              </a:lnSpc>
            </a:pPr>
            <a:r>
              <a:rPr lang="en-US" sz="2800">
                <a:hlinkClick r:id="rId5"/>
              </a:rPr>
              <a:t>http://www.stevespangler.com/stevespangler/uploads/2008/07/seven-layer-column.png</a:t>
            </a:r>
            <a:endParaRPr lang="en-US" sz="2800"/>
          </a:p>
          <a:p>
            <a:pPr>
              <a:lnSpc>
                <a:spcPct val="80000"/>
              </a:lnSpc>
            </a:pPr>
            <a:endParaRPr lang="en-US" sz="2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684213" y="188913"/>
            <a:ext cx="7772400" cy="1143000"/>
          </a:xfrm>
        </p:spPr>
        <p:txBody>
          <a:bodyPr/>
          <a:lstStyle/>
          <a:p>
            <a:r>
              <a:rPr lang="en-US" b="1"/>
              <a:t>Mass</a:t>
            </a:r>
          </a:p>
        </p:txBody>
      </p:sp>
      <p:sp>
        <p:nvSpPr>
          <p:cNvPr id="4099" name="Rectangle 3"/>
          <p:cNvSpPr>
            <a:spLocks noGrp="1" noChangeArrowheads="1"/>
          </p:cNvSpPr>
          <p:nvPr>
            <p:ph type="body" idx="4294967295"/>
          </p:nvPr>
        </p:nvSpPr>
        <p:spPr>
          <a:xfrm>
            <a:off x="611188" y="1125538"/>
            <a:ext cx="7772400" cy="4114800"/>
          </a:xfrm>
        </p:spPr>
        <p:txBody>
          <a:bodyPr/>
          <a:lstStyle/>
          <a:p>
            <a:pPr>
              <a:buFontTx/>
              <a:buNone/>
            </a:pPr>
            <a:r>
              <a:rPr lang="en-US" b="1"/>
              <a:t>	Measurement of the amount of matter</a:t>
            </a:r>
          </a:p>
          <a:p>
            <a:pPr>
              <a:buFontTx/>
              <a:buNone/>
            </a:pPr>
            <a:r>
              <a:rPr lang="en-US" b="1"/>
              <a:t>	 (or stuff) in an object</a:t>
            </a:r>
          </a:p>
          <a:p>
            <a:pPr lvl="1"/>
            <a:r>
              <a:rPr lang="en-US" b="1"/>
              <a:t>Measured in grams (g)</a:t>
            </a:r>
          </a:p>
        </p:txBody>
      </p:sp>
      <p:pic>
        <p:nvPicPr>
          <p:cNvPr id="4100" name="Picture 4" descr="threestatesofmatter%25286%2529">
            <a:hlinkClick r:id="rId2"/>
          </p:cNvPr>
          <p:cNvPicPr>
            <a:picLocks noChangeAspect="1" noChangeArrowheads="1"/>
          </p:cNvPicPr>
          <p:nvPr/>
        </p:nvPicPr>
        <p:blipFill>
          <a:blip r:embed="rId3" cstate="print"/>
          <a:srcRect/>
          <a:stretch>
            <a:fillRect/>
          </a:stretch>
        </p:blipFill>
        <p:spPr bwMode="auto">
          <a:xfrm>
            <a:off x="4284663" y="3238500"/>
            <a:ext cx="4859337" cy="3619500"/>
          </a:xfrm>
          <a:prstGeom prst="rect">
            <a:avLst/>
          </a:prstGeom>
          <a:noFill/>
        </p:spPr>
      </p:pic>
      <p:sp>
        <p:nvSpPr>
          <p:cNvPr id="4101" name="Text Box 5"/>
          <p:cNvSpPr txBox="1">
            <a:spLocks noChangeArrowheads="1"/>
          </p:cNvSpPr>
          <p:nvPr/>
        </p:nvSpPr>
        <p:spPr bwMode="auto">
          <a:xfrm>
            <a:off x="611188" y="3644900"/>
            <a:ext cx="3095625" cy="2870200"/>
          </a:xfrm>
          <a:prstGeom prst="rect">
            <a:avLst/>
          </a:prstGeom>
          <a:noFill/>
          <a:ln w="31750">
            <a:noFill/>
            <a:miter lim="800000"/>
            <a:headEnd/>
            <a:tailEnd/>
          </a:ln>
          <a:effectLst/>
        </p:spPr>
        <p:txBody>
          <a:bodyPr>
            <a:spAutoFit/>
          </a:bodyPr>
          <a:lstStyle/>
          <a:p>
            <a:pPr>
              <a:spcBef>
                <a:spcPct val="50000"/>
              </a:spcBef>
            </a:pPr>
            <a:r>
              <a:rPr lang="en-US" sz="2800" b="1"/>
              <a:t>There are 3 states of matter:</a:t>
            </a:r>
          </a:p>
          <a:p>
            <a:pPr>
              <a:spcBef>
                <a:spcPct val="50000"/>
              </a:spcBef>
            </a:pPr>
            <a:r>
              <a:rPr lang="en-US" sz="2800" b="1"/>
              <a:t>Solid</a:t>
            </a:r>
          </a:p>
          <a:p>
            <a:pPr>
              <a:spcBef>
                <a:spcPct val="50000"/>
              </a:spcBef>
            </a:pPr>
            <a:r>
              <a:rPr lang="en-US" sz="2800" b="1"/>
              <a:t>Liquid</a:t>
            </a:r>
          </a:p>
          <a:p>
            <a:pPr>
              <a:spcBef>
                <a:spcPct val="50000"/>
              </a:spcBef>
            </a:pPr>
            <a:r>
              <a:rPr lang="en-US" sz="2800" b="1"/>
              <a:t>Gas</a:t>
            </a:r>
          </a:p>
        </p:txBody>
      </p:sp>
      <p:sp>
        <p:nvSpPr>
          <p:cNvPr id="4103" name="Text Box 7"/>
          <p:cNvSpPr txBox="1">
            <a:spLocks noChangeArrowheads="1"/>
          </p:cNvSpPr>
          <p:nvPr/>
        </p:nvSpPr>
        <p:spPr bwMode="auto">
          <a:xfrm>
            <a:off x="611188" y="3644900"/>
            <a:ext cx="3095625" cy="2870200"/>
          </a:xfrm>
          <a:prstGeom prst="rect">
            <a:avLst/>
          </a:prstGeom>
          <a:noFill/>
          <a:ln w="31750">
            <a:noFill/>
            <a:miter lim="800000"/>
            <a:headEnd/>
            <a:tailEnd/>
          </a:ln>
          <a:effectLst/>
        </p:spPr>
        <p:txBody>
          <a:bodyPr>
            <a:spAutoFit/>
          </a:bodyPr>
          <a:lstStyle/>
          <a:p>
            <a:pPr>
              <a:spcBef>
                <a:spcPct val="50000"/>
              </a:spcBef>
            </a:pPr>
            <a:r>
              <a:rPr lang="en-US" sz="2800" b="1"/>
              <a:t>There are 3 states of matter:</a:t>
            </a:r>
          </a:p>
          <a:p>
            <a:pPr>
              <a:spcBef>
                <a:spcPct val="50000"/>
              </a:spcBef>
            </a:pPr>
            <a:r>
              <a:rPr lang="en-US" sz="2800" b="1"/>
              <a:t>Solid</a:t>
            </a:r>
          </a:p>
          <a:p>
            <a:pPr>
              <a:spcBef>
                <a:spcPct val="50000"/>
              </a:spcBef>
            </a:pPr>
            <a:r>
              <a:rPr lang="en-US" sz="2800" b="1"/>
              <a:t>Liquid</a:t>
            </a:r>
          </a:p>
          <a:p>
            <a:pPr>
              <a:spcBef>
                <a:spcPct val="50000"/>
              </a:spcBef>
            </a:pPr>
            <a:r>
              <a:rPr lang="en-US" sz="2800" b="1"/>
              <a:t>Gas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ppt_x"/>
                                          </p:val>
                                        </p:tav>
                                        <p:tav tm="100000">
                                          <p:val>
                                            <p:strVal val="#ppt_x"/>
                                          </p:val>
                                        </p:tav>
                                      </p:tavLst>
                                    </p:anim>
                                    <p:anim calcmode="lin" valueType="num">
                                      <p:cBhvr additive="base">
                                        <p:cTn id="8"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684213" y="260350"/>
            <a:ext cx="7772400" cy="1143000"/>
          </a:xfrm>
        </p:spPr>
        <p:txBody>
          <a:bodyPr/>
          <a:lstStyle/>
          <a:p>
            <a:r>
              <a:rPr lang="en-US" b="1"/>
              <a:t>Volume</a:t>
            </a:r>
          </a:p>
        </p:txBody>
      </p:sp>
      <p:sp>
        <p:nvSpPr>
          <p:cNvPr id="5123" name="Rectangle 3"/>
          <p:cNvSpPr>
            <a:spLocks noGrp="1" noChangeArrowheads="1"/>
          </p:cNvSpPr>
          <p:nvPr>
            <p:ph type="body" idx="4294967295"/>
          </p:nvPr>
        </p:nvSpPr>
        <p:spPr>
          <a:xfrm>
            <a:off x="755650" y="1412875"/>
            <a:ext cx="7772400" cy="4114800"/>
          </a:xfrm>
        </p:spPr>
        <p:txBody>
          <a:bodyPr/>
          <a:lstStyle/>
          <a:p>
            <a:pPr>
              <a:buFontTx/>
              <a:buNone/>
            </a:pPr>
            <a:r>
              <a:rPr lang="en-US" b="1"/>
              <a:t>	Measurement of the amount of space an object takes up</a:t>
            </a:r>
          </a:p>
          <a:p>
            <a:pPr lvl="1"/>
            <a:r>
              <a:rPr lang="en-US" b="1"/>
              <a:t>Measured in milliliters (ml) or cm</a:t>
            </a:r>
            <a:r>
              <a:rPr lang="en-US" b="1" baseline="30000"/>
              <a:t>3</a:t>
            </a:r>
            <a:endParaRPr lang="en-US" b="1"/>
          </a:p>
        </p:txBody>
      </p:sp>
      <p:pic>
        <p:nvPicPr>
          <p:cNvPr id="5127" name="Picture 7" descr="Cuboid1"/>
          <p:cNvPicPr>
            <a:picLocks noChangeAspect="1" noChangeArrowheads="1"/>
          </p:cNvPicPr>
          <p:nvPr/>
        </p:nvPicPr>
        <p:blipFill>
          <a:blip r:embed="rId2" cstate="print"/>
          <a:srcRect/>
          <a:stretch>
            <a:fillRect/>
          </a:stretch>
        </p:blipFill>
        <p:spPr bwMode="auto">
          <a:xfrm>
            <a:off x="1331913" y="3429000"/>
            <a:ext cx="6335712" cy="24765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395288" y="260350"/>
            <a:ext cx="8280400" cy="2376488"/>
          </a:xfrm>
        </p:spPr>
        <p:txBody>
          <a:bodyPr/>
          <a:lstStyle/>
          <a:p>
            <a:r>
              <a:rPr lang="en-US" sz="4000" b="1"/>
              <a:t>Which do you think would have the greater volume?  The greater mass?</a:t>
            </a:r>
            <a:br>
              <a:rPr lang="en-US" sz="4000" b="1"/>
            </a:br>
            <a:r>
              <a:rPr lang="en-US" sz="4000" b="1"/>
              <a:t/>
            </a:r>
            <a:br>
              <a:rPr lang="en-US" sz="4000" b="1"/>
            </a:br>
            <a:r>
              <a:rPr lang="en-US" sz="4000" b="1"/>
              <a:t>Why?</a:t>
            </a:r>
          </a:p>
        </p:txBody>
      </p:sp>
      <p:pic>
        <p:nvPicPr>
          <p:cNvPr id="33797" name="Picture 5" descr="feathers_falling_hg_clr"/>
          <p:cNvPicPr>
            <a:picLocks noChangeAspect="1" noChangeArrowheads="1" noCrop="1"/>
          </p:cNvPicPr>
          <p:nvPr>
            <p:ph sz="half" idx="4294967295"/>
          </p:nvPr>
        </p:nvPicPr>
        <p:blipFill>
          <a:blip r:embed="rId2" cstate="print"/>
          <a:srcRect/>
          <a:stretch>
            <a:fillRect/>
          </a:stretch>
        </p:blipFill>
        <p:spPr>
          <a:xfrm>
            <a:off x="0" y="4213225"/>
            <a:ext cx="4859338" cy="2644775"/>
          </a:xfrm>
          <a:noFill/>
          <a:ln/>
        </p:spPr>
      </p:pic>
      <p:sp>
        <p:nvSpPr>
          <p:cNvPr id="33799" name="Rectangle 7"/>
          <p:cNvSpPr>
            <a:spLocks noChangeArrowheads="1"/>
          </p:cNvSpPr>
          <p:nvPr/>
        </p:nvSpPr>
        <p:spPr bwMode="auto">
          <a:xfrm>
            <a:off x="1116013" y="3213100"/>
            <a:ext cx="2878137" cy="2595563"/>
          </a:xfrm>
          <a:prstGeom prst="rect">
            <a:avLst/>
          </a:prstGeom>
          <a:noFill/>
          <a:ln w="9525">
            <a:noFill/>
            <a:miter lim="800000"/>
            <a:headEnd/>
            <a:tailEnd/>
          </a:ln>
          <a:effectLst/>
        </p:spPr>
        <p:txBody>
          <a:bodyPr/>
          <a:lstStyle/>
          <a:p>
            <a:pPr marL="342900" indent="-342900" algn="l"/>
            <a:r>
              <a:rPr lang="en-US" sz="2800" b="1"/>
              <a:t>1 kg of feathers </a:t>
            </a:r>
          </a:p>
          <a:p>
            <a:pPr marL="342900" indent="-342900" algn="l">
              <a:buFontTx/>
              <a:buChar char="•"/>
            </a:pPr>
            <a:endParaRPr lang="en-US" sz="2800" b="1"/>
          </a:p>
        </p:txBody>
      </p:sp>
      <p:sp>
        <p:nvSpPr>
          <p:cNvPr id="33801" name="Rectangle 9"/>
          <p:cNvSpPr>
            <a:spLocks noChangeArrowheads="1"/>
          </p:cNvSpPr>
          <p:nvPr/>
        </p:nvSpPr>
        <p:spPr bwMode="auto">
          <a:xfrm>
            <a:off x="5435600" y="2924175"/>
            <a:ext cx="3455988" cy="2027238"/>
          </a:xfrm>
          <a:prstGeom prst="rect">
            <a:avLst/>
          </a:prstGeom>
          <a:noFill/>
          <a:ln w="9525">
            <a:noFill/>
            <a:miter lim="800000"/>
            <a:headEnd/>
            <a:tailEnd/>
          </a:ln>
          <a:effectLst/>
        </p:spPr>
        <p:txBody>
          <a:bodyPr/>
          <a:lstStyle/>
          <a:p>
            <a:pPr marL="342900" indent="-342900" algn="l"/>
            <a:r>
              <a:rPr lang="en-US" sz="2800" b="1"/>
              <a:t>1 kg of rocks</a:t>
            </a:r>
          </a:p>
        </p:txBody>
      </p:sp>
      <p:pic>
        <p:nvPicPr>
          <p:cNvPr id="33802" name="Picture 10" descr="ant_worker_carrying_rock_hg_clr"/>
          <p:cNvPicPr>
            <a:picLocks noChangeAspect="1" noChangeArrowheads="1" noCrop="1"/>
          </p:cNvPicPr>
          <p:nvPr/>
        </p:nvPicPr>
        <p:blipFill>
          <a:blip r:embed="rId3" cstate="print"/>
          <a:srcRect/>
          <a:stretch>
            <a:fillRect/>
          </a:stretch>
        </p:blipFill>
        <p:spPr bwMode="auto">
          <a:xfrm>
            <a:off x="5219700" y="3933825"/>
            <a:ext cx="333375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9"/>
                                        </p:tgtEl>
                                        <p:attrNameLst>
                                          <p:attrName>style.visibility</p:attrName>
                                        </p:attrNameLst>
                                      </p:cBhvr>
                                      <p:to>
                                        <p:strVal val="visible"/>
                                      </p:to>
                                    </p:set>
                                    <p:animEffect transition="in" filter="blinds(horizontal)">
                                      <p:cBhvr>
                                        <p:cTn id="7" dur="500"/>
                                        <p:tgtEl>
                                          <p:spTgt spid="33799"/>
                                        </p:tgtEl>
                                      </p:cBhvr>
                                    </p:animEffect>
                                  </p:childTnLst>
                                </p:cTn>
                              </p:par>
                              <p:par>
                                <p:cTn id="8" presetID="4" presetClass="entr" presetSubtype="16" fill="hold" nodeType="withEffect">
                                  <p:stCondLst>
                                    <p:cond delay="0"/>
                                  </p:stCondLst>
                                  <p:childTnLst>
                                    <p:set>
                                      <p:cBhvr>
                                        <p:cTn id="9" dur="1" fill="hold">
                                          <p:stCondLst>
                                            <p:cond delay="0"/>
                                          </p:stCondLst>
                                        </p:cTn>
                                        <p:tgtEl>
                                          <p:spTgt spid="33797"/>
                                        </p:tgtEl>
                                        <p:attrNameLst>
                                          <p:attrName>style.visibility</p:attrName>
                                        </p:attrNameLst>
                                      </p:cBhvr>
                                      <p:to>
                                        <p:strVal val="visible"/>
                                      </p:to>
                                    </p:set>
                                    <p:animEffect transition="in" filter="box(in)">
                                      <p:cBhvr>
                                        <p:cTn id="10" dur="500"/>
                                        <p:tgtEl>
                                          <p:spTgt spid="3379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3801"/>
                                        </p:tgtEl>
                                        <p:attrNameLst>
                                          <p:attrName>style.visibility</p:attrName>
                                        </p:attrNameLst>
                                      </p:cBhvr>
                                      <p:to>
                                        <p:strVal val="visible"/>
                                      </p:to>
                                    </p:set>
                                    <p:animEffect transition="in" filter="checkerboard(across)">
                                      <p:cBhvr>
                                        <p:cTn id="15" dur="500"/>
                                        <p:tgtEl>
                                          <p:spTgt spid="33801"/>
                                        </p:tgtEl>
                                      </p:cBhvr>
                                    </p:animEffect>
                                  </p:childTnLst>
                                </p:cTn>
                              </p:par>
                              <p:par>
                                <p:cTn id="16" presetID="5" presetClass="entr" presetSubtype="10" fill="hold" nodeType="withEffect">
                                  <p:stCondLst>
                                    <p:cond delay="0"/>
                                  </p:stCondLst>
                                  <p:childTnLst>
                                    <p:set>
                                      <p:cBhvr>
                                        <p:cTn id="17" dur="1" fill="hold">
                                          <p:stCondLst>
                                            <p:cond delay="0"/>
                                          </p:stCondLst>
                                        </p:cTn>
                                        <p:tgtEl>
                                          <p:spTgt spid="33802"/>
                                        </p:tgtEl>
                                        <p:attrNameLst>
                                          <p:attrName>style.visibility</p:attrName>
                                        </p:attrNameLst>
                                      </p:cBhvr>
                                      <p:to>
                                        <p:strVal val="visible"/>
                                      </p:to>
                                    </p:set>
                                    <p:animEffect transition="in" filter="checkerboard(across)">
                                      <p:cBhvr>
                                        <p:cTn id="18" dur="500"/>
                                        <p:tgtEl>
                                          <p:spTgt spid="338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9" grpId="0"/>
      <p:bldP spid="3380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 Box 5"/>
          <p:cNvSpPr txBox="1">
            <a:spLocks noChangeArrowheads="1"/>
          </p:cNvSpPr>
          <p:nvPr/>
        </p:nvSpPr>
        <p:spPr bwMode="auto">
          <a:xfrm>
            <a:off x="304800" y="4876800"/>
            <a:ext cx="8305800" cy="396875"/>
          </a:xfrm>
          <a:prstGeom prst="rect">
            <a:avLst/>
          </a:prstGeom>
          <a:noFill/>
          <a:ln w="9525">
            <a:noFill/>
            <a:miter lim="800000"/>
            <a:headEnd/>
            <a:tailEnd/>
          </a:ln>
          <a:effectLst/>
        </p:spPr>
        <p:txBody>
          <a:bodyPr>
            <a:spAutoFit/>
          </a:bodyPr>
          <a:lstStyle/>
          <a:p>
            <a:pPr algn="l">
              <a:spcBef>
                <a:spcPct val="50000"/>
              </a:spcBef>
            </a:pPr>
            <a:endParaRPr lang="en-US" sz="2000">
              <a:latin typeface="Kristen ITC" pitchFamily="66" charset="0"/>
            </a:endParaRPr>
          </a:p>
        </p:txBody>
      </p:sp>
      <p:pic>
        <p:nvPicPr>
          <p:cNvPr id="34823" name="Picture 7" descr="wat_10A"/>
          <p:cNvPicPr>
            <a:picLocks noChangeAspect="1" noChangeArrowheads="1"/>
          </p:cNvPicPr>
          <p:nvPr/>
        </p:nvPicPr>
        <p:blipFill>
          <a:blip r:embed="rId3" cstate="print"/>
          <a:srcRect/>
          <a:stretch>
            <a:fillRect/>
          </a:stretch>
        </p:blipFill>
        <p:spPr bwMode="auto">
          <a:xfrm>
            <a:off x="468313" y="3429000"/>
            <a:ext cx="3211512" cy="3429000"/>
          </a:xfrm>
          <a:prstGeom prst="rect">
            <a:avLst/>
          </a:prstGeom>
          <a:noFill/>
        </p:spPr>
      </p:pic>
      <p:pic>
        <p:nvPicPr>
          <p:cNvPr id="34824" name="Picture 8" descr="ice_10A"/>
          <p:cNvPicPr>
            <a:picLocks noChangeAspect="1" noChangeArrowheads="1"/>
          </p:cNvPicPr>
          <p:nvPr/>
        </p:nvPicPr>
        <p:blipFill>
          <a:blip r:embed="rId4" cstate="print"/>
          <a:srcRect/>
          <a:stretch>
            <a:fillRect/>
          </a:stretch>
        </p:blipFill>
        <p:spPr bwMode="auto">
          <a:xfrm>
            <a:off x="5076825" y="3429000"/>
            <a:ext cx="3289300" cy="3429000"/>
          </a:xfrm>
          <a:prstGeom prst="rect">
            <a:avLst/>
          </a:prstGeom>
          <a:noFill/>
        </p:spPr>
      </p:pic>
      <p:sp>
        <p:nvSpPr>
          <p:cNvPr id="34826" name="Text Box 10"/>
          <p:cNvSpPr txBox="1">
            <a:spLocks noChangeArrowheads="1"/>
          </p:cNvSpPr>
          <p:nvPr/>
        </p:nvSpPr>
        <p:spPr bwMode="auto">
          <a:xfrm>
            <a:off x="0" y="1125538"/>
            <a:ext cx="9144000" cy="2441575"/>
          </a:xfrm>
          <a:prstGeom prst="rect">
            <a:avLst/>
          </a:prstGeom>
          <a:noFill/>
          <a:ln w="31750">
            <a:noFill/>
            <a:miter lim="800000"/>
            <a:headEnd/>
            <a:tailEnd/>
          </a:ln>
          <a:effectLst/>
        </p:spPr>
        <p:txBody>
          <a:bodyPr>
            <a:spAutoFit/>
          </a:bodyPr>
          <a:lstStyle/>
          <a:p>
            <a:pPr algn="l">
              <a:spcBef>
                <a:spcPct val="50000"/>
              </a:spcBef>
            </a:pPr>
            <a:r>
              <a:rPr lang="en-US" sz="2800" b="1"/>
              <a:t>Density is defined as mass per unit volume.  It is a measure of how tightly packed and how heavy the molecules are in an object.  Density is the amount of matter within a certain volume.</a:t>
            </a:r>
          </a:p>
          <a:p>
            <a:pPr>
              <a:spcBef>
                <a:spcPct val="50000"/>
              </a:spcBef>
            </a:pPr>
            <a:endParaRPr lang="en-US" sz="2800"/>
          </a:p>
        </p:txBody>
      </p:sp>
      <p:sp>
        <p:nvSpPr>
          <p:cNvPr id="34827" name="Text Box 11"/>
          <p:cNvSpPr txBox="1">
            <a:spLocks noChangeArrowheads="1"/>
          </p:cNvSpPr>
          <p:nvPr/>
        </p:nvSpPr>
        <p:spPr bwMode="auto">
          <a:xfrm>
            <a:off x="2339975" y="188913"/>
            <a:ext cx="3816350" cy="762000"/>
          </a:xfrm>
          <a:prstGeom prst="rect">
            <a:avLst/>
          </a:prstGeom>
          <a:noFill/>
          <a:ln w="31750">
            <a:noFill/>
            <a:miter lim="800000"/>
            <a:headEnd/>
            <a:tailEnd/>
          </a:ln>
          <a:effectLst/>
        </p:spPr>
        <p:txBody>
          <a:bodyPr>
            <a:spAutoFit/>
          </a:bodyPr>
          <a:lstStyle/>
          <a:p>
            <a:pPr>
              <a:spcBef>
                <a:spcPct val="50000"/>
              </a:spcBef>
            </a:pPr>
            <a:r>
              <a:rPr lang="en-US" sz="4400" b="1"/>
              <a:t>Density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idx="4294967295"/>
          </p:nvPr>
        </p:nvSpPr>
        <p:spPr/>
        <p:txBody>
          <a:bodyPr/>
          <a:lstStyle/>
          <a:p>
            <a:r>
              <a:rPr lang="en-US" b="1"/>
              <a:t>Which one is more dense?</a:t>
            </a:r>
          </a:p>
        </p:txBody>
      </p:sp>
      <p:sp>
        <p:nvSpPr>
          <p:cNvPr id="69635" name="Rectangle 3"/>
          <p:cNvSpPr>
            <a:spLocks noGrp="1" noChangeArrowheads="1"/>
          </p:cNvSpPr>
          <p:nvPr>
            <p:ph type="body" idx="4294967295"/>
          </p:nvPr>
        </p:nvSpPr>
        <p:spPr>
          <a:xfrm>
            <a:off x="395288" y="1981200"/>
            <a:ext cx="8424862" cy="4114800"/>
          </a:xfrm>
        </p:spPr>
        <p:txBody>
          <a:bodyPr/>
          <a:lstStyle/>
          <a:p>
            <a:pPr>
              <a:buFontTx/>
              <a:buNone/>
            </a:pPr>
            <a:r>
              <a:rPr lang="en-US" b="1"/>
              <a:t>Demonstration: People in a square</a:t>
            </a:r>
          </a:p>
          <a:p>
            <a:endParaRPr lang="en-US" b="1"/>
          </a:p>
          <a:p>
            <a:pPr>
              <a:buFontTx/>
              <a:buNone/>
            </a:pPr>
            <a:r>
              <a:rPr lang="en-US" b="1"/>
              <a:t>How about this: Which square is more dense?</a:t>
            </a:r>
          </a:p>
        </p:txBody>
      </p:sp>
      <p:sp>
        <p:nvSpPr>
          <p:cNvPr id="69636" name="Rectangle 4"/>
          <p:cNvSpPr>
            <a:spLocks noChangeArrowheads="1"/>
          </p:cNvSpPr>
          <p:nvPr/>
        </p:nvSpPr>
        <p:spPr bwMode="auto">
          <a:xfrm>
            <a:off x="1447800" y="4038600"/>
            <a:ext cx="1905000" cy="1905000"/>
          </a:xfrm>
          <a:prstGeom prst="rect">
            <a:avLst/>
          </a:prstGeom>
          <a:solidFill>
            <a:schemeClr val="accent1"/>
          </a:solidFill>
          <a:ln w="9525">
            <a:solidFill>
              <a:schemeClr val="tx1"/>
            </a:solidFill>
            <a:miter lim="800000"/>
            <a:headEnd/>
            <a:tailEnd/>
          </a:ln>
        </p:spPr>
        <p:txBody>
          <a:bodyPr wrap="none" anchor="ctr"/>
          <a:lstStyle/>
          <a:p>
            <a:pPr algn="l" eaLnBrk="0" hangingPunct="0">
              <a:spcBef>
                <a:spcPct val="0"/>
              </a:spcBef>
            </a:pPr>
            <a:endParaRPr lang="en-US">
              <a:latin typeface="Arial" charset="0"/>
            </a:endParaRPr>
          </a:p>
        </p:txBody>
      </p:sp>
      <p:sp>
        <p:nvSpPr>
          <p:cNvPr id="69637" name="Rectangle 5"/>
          <p:cNvSpPr>
            <a:spLocks noChangeArrowheads="1"/>
          </p:cNvSpPr>
          <p:nvPr/>
        </p:nvSpPr>
        <p:spPr bwMode="auto">
          <a:xfrm>
            <a:off x="5334000" y="4038600"/>
            <a:ext cx="1905000" cy="1905000"/>
          </a:xfrm>
          <a:prstGeom prst="rect">
            <a:avLst/>
          </a:prstGeom>
          <a:solidFill>
            <a:schemeClr val="accent1"/>
          </a:solidFill>
          <a:ln w="9525">
            <a:solidFill>
              <a:schemeClr val="tx1"/>
            </a:solidFill>
            <a:miter lim="800000"/>
            <a:headEnd/>
            <a:tailEnd/>
          </a:ln>
        </p:spPr>
        <p:txBody>
          <a:bodyPr wrap="none" anchor="ctr"/>
          <a:lstStyle/>
          <a:p>
            <a:pPr algn="l" eaLnBrk="0" hangingPunct="0">
              <a:spcBef>
                <a:spcPct val="0"/>
              </a:spcBef>
            </a:pPr>
            <a:endParaRPr lang="en-US">
              <a:latin typeface="Arial" charset="0"/>
            </a:endParaRPr>
          </a:p>
        </p:txBody>
      </p:sp>
      <p:sp>
        <p:nvSpPr>
          <p:cNvPr id="69638" name="Oval 6"/>
          <p:cNvSpPr>
            <a:spLocks noChangeArrowheads="1"/>
          </p:cNvSpPr>
          <p:nvPr/>
        </p:nvSpPr>
        <p:spPr bwMode="auto">
          <a:xfrm>
            <a:off x="1676400" y="41910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39" name="Oval 7"/>
          <p:cNvSpPr>
            <a:spLocks noChangeArrowheads="1"/>
          </p:cNvSpPr>
          <p:nvPr/>
        </p:nvSpPr>
        <p:spPr bwMode="auto">
          <a:xfrm>
            <a:off x="1905000" y="5410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40" name="Oval 8"/>
          <p:cNvSpPr>
            <a:spLocks noChangeArrowheads="1"/>
          </p:cNvSpPr>
          <p:nvPr/>
        </p:nvSpPr>
        <p:spPr bwMode="auto">
          <a:xfrm>
            <a:off x="2667000" y="4648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41" name="Oval 9"/>
          <p:cNvSpPr>
            <a:spLocks noChangeArrowheads="1"/>
          </p:cNvSpPr>
          <p:nvPr/>
        </p:nvSpPr>
        <p:spPr bwMode="auto">
          <a:xfrm>
            <a:off x="2971800" y="56388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42" name="Oval 10"/>
          <p:cNvSpPr>
            <a:spLocks noChangeArrowheads="1"/>
          </p:cNvSpPr>
          <p:nvPr/>
        </p:nvSpPr>
        <p:spPr bwMode="auto">
          <a:xfrm>
            <a:off x="1981200" y="47244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43" name="Oval 12"/>
          <p:cNvSpPr>
            <a:spLocks noChangeArrowheads="1"/>
          </p:cNvSpPr>
          <p:nvPr/>
        </p:nvSpPr>
        <p:spPr bwMode="auto">
          <a:xfrm>
            <a:off x="5562600" y="4267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44" name="Oval 13"/>
          <p:cNvSpPr>
            <a:spLocks noChangeArrowheads="1"/>
          </p:cNvSpPr>
          <p:nvPr/>
        </p:nvSpPr>
        <p:spPr bwMode="auto">
          <a:xfrm>
            <a:off x="5943600" y="4267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45" name="Oval 14"/>
          <p:cNvSpPr>
            <a:spLocks noChangeArrowheads="1"/>
          </p:cNvSpPr>
          <p:nvPr/>
        </p:nvSpPr>
        <p:spPr bwMode="auto">
          <a:xfrm>
            <a:off x="5638800" y="48768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46" name="Oval 15"/>
          <p:cNvSpPr>
            <a:spLocks noChangeArrowheads="1"/>
          </p:cNvSpPr>
          <p:nvPr/>
        </p:nvSpPr>
        <p:spPr bwMode="auto">
          <a:xfrm>
            <a:off x="6477000" y="43434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47" name="Oval 16"/>
          <p:cNvSpPr>
            <a:spLocks noChangeArrowheads="1"/>
          </p:cNvSpPr>
          <p:nvPr/>
        </p:nvSpPr>
        <p:spPr bwMode="auto">
          <a:xfrm>
            <a:off x="6096000" y="55626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48" name="Oval 17"/>
          <p:cNvSpPr>
            <a:spLocks noChangeArrowheads="1"/>
          </p:cNvSpPr>
          <p:nvPr/>
        </p:nvSpPr>
        <p:spPr bwMode="auto">
          <a:xfrm>
            <a:off x="6096000" y="49530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49" name="Oval 18"/>
          <p:cNvSpPr>
            <a:spLocks noChangeArrowheads="1"/>
          </p:cNvSpPr>
          <p:nvPr/>
        </p:nvSpPr>
        <p:spPr bwMode="auto">
          <a:xfrm>
            <a:off x="6477000" y="48006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50" name="Oval 19"/>
          <p:cNvSpPr>
            <a:spLocks noChangeArrowheads="1"/>
          </p:cNvSpPr>
          <p:nvPr/>
        </p:nvSpPr>
        <p:spPr bwMode="auto">
          <a:xfrm>
            <a:off x="6858000" y="44958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51" name="Oval 20"/>
          <p:cNvSpPr>
            <a:spLocks noChangeArrowheads="1"/>
          </p:cNvSpPr>
          <p:nvPr/>
        </p:nvSpPr>
        <p:spPr bwMode="auto">
          <a:xfrm>
            <a:off x="6324600" y="52578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52" name="Oval 21"/>
          <p:cNvSpPr>
            <a:spLocks noChangeArrowheads="1"/>
          </p:cNvSpPr>
          <p:nvPr/>
        </p:nvSpPr>
        <p:spPr bwMode="auto">
          <a:xfrm>
            <a:off x="6934200" y="5029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53" name="Oval 22"/>
          <p:cNvSpPr>
            <a:spLocks noChangeArrowheads="1"/>
          </p:cNvSpPr>
          <p:nvPr/>
        </p:nvSpPr>
        <p:spPr bwMode="auto">
          <a:xfrm>
            <a:off x="5715000" y="56388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54" name="Oval 23"/>
          <p:cNvSpPr>
            <a:spLocks noChangeArrowheads="1"/>
          </p:cNvSpPr>
          <p:nvPr/>
        </p:nvSpPr>
        <p:spPr bwMode="auto">
          <a:xfrm>
            <a:off x="6934200" y="56388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55" name="Oval 24"/>
          <p:cNvSpPr>
            <a:spLocks noChangeArrowheads="1"/>
          </p:cNvSpPr>
          <p:nvPr/>
        </p:nvSpPr>
        <p:spPr bwMode="auto">
          <a:xfrm>
            <a:off x="5410200" y="45720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56" name="Oval 25"/>
          <p:cNvSpPr>
            <a:spLocks noChangeArrowheads="1"/>
          </p:cNvSpPr>
          <p:nvPr/>
        </p:nvSpPr>
        <p:spPr bwMode="auto">
          <a:xfrm>
            <a:off x="5867400" y="45720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57" name="Oval 26"/>
          <p:cNvSpPr>
            <a:spLocks noChangeArrowheads="1"/>
          </p:cNvSpPr>
          <p:nvPr/>
        </p:nvSpPr>
        <p:spPr bwMode="auto">
          <a:xfrm>
            <a:off x="6477000" y="56388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58" name="Oval 27"/>
          <p:cNvSpPr>
            <a:spLocks noChangeArrowheads="1"/>
          </p:cNvSpPr>
          <p:nvPr/>
        </p:nvSpPr>
        <p:spPr bwMode="auto">
          <a:xfrm>
            <a:off x="6172200" y="4648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59" name="Oval 28"/>
          <p:cNvSpPr>
            <a:spLocks noChangeArrowheads="1"/>
          </p:cNvSpPr>
          <p:nvPr/>
        </p:nvSpPr>
        <p:spPr bwMode="auto">
          <a:xfrm>
            <a:off x="5715000" y="51816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60" name="Oval 29"/>
          <p:cNvSpPr>
            <a:spLocks noChangeArrowheads="1"/>
          </p:cNvSpPr>
          <p:nvPr/>
        </p:nvSpPr>
        <p:spPr bwMode="auto">
          <a:xfrm>
            <a:off x="6629400" y="5029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61" name="Oval 30"/>
          <p:cNvSpPr>
            <a:spLocks noChangeArrowheads="1"/>
          </p:cNvSpPr>
          <p:nvPr/>
        </p:nvSpPr>
        <p:spPr bwMode="auto">
          <a:xfrm>
            <a:off x="6629400" y="53340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69662" name="Oval 31"/>
          <p:cNvSpPr>
            <a:spLocks noChangeArrowheads="1"/>
          </p:cNvSpPr>
          <p:nvPr/>
        </p:nvSpPr>
        <p:spPr bwMode="auto">
          <a:xfrm>
            <a:off x="6705600" y="41910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idx="4294967295"/>
          </p:nvPr>
        </p:nvSpPr>
        <p:spPr>
          <a:xfrm>
            <a:off x="468313" y="260350"/>
            <a:ext cx="7772400" cy="1143000"/>
          </a:xfrm>
        </p:spPr>
        <p:txBody>
          <a:bodyPr/>
          <a:lstStyle/>
          <a:p>
            <a:r>
              <a:rPr lang="en-US" b="1"/>
              <a:t>Which one is more dense?</a:t>
            </a:r>
          </a:p>
        </p:txBody>
      </p:sp>
      <p:sp>
        <p:nvSpPr>
          <p:cNvPr id="70659" name="Rectangle 3"/>
          <p:cNvSpPr>
            <a:spLocks noGrp="1" noChangeArrowheads="1"/>
          </p:cNvSpPr>
          <p:nvPr>
            <p:ph type="body" idx="4294967295"/>
          </p:nvPr>
        </p:nvSpPr>
        <p:spPr>
          <a:xfrm>
            <a:off x="684213" y="1700213"/>
            <a:ext cx="7772400" cy="4114800"/>
          </a:xfrm>
        </p:spPr>
        <p:txBody>
          <a:bodyPr/>
          <a:lstStyle/>
          <a:p>
            <a:pPr>
              <a:buFontTx/>
              <a:buNone/>
            </a:pPr>
            <a:r>
              <a:rPr lang="en-US" b="1"/>
              <a:t>Now which one is more dense?</a:t>
            </a:r>
          </a:p>
        </p:txBody>
      </p:sp>
      <p:sp>
        <p:nvSpPr>
          <p:cNvPr id="70660" name="Rectangle 4"/>
          <p:cNvSpPr>
            <a:spLocks noChangeArrowheads="1"/>
          </p:cNvSpPr>
          <p:nvPr/>
        </p:nvSpPr>
        <p:spPr bwMode="auto">
          <a:xfrm>
            <a:off x="1752600" y="2590800"/>
            <a:ext cx="990600" cy="990600"/>
          </a:xfrm>
          <a:prstGeom prst="rect">
            <a:avLst/>
          </a:prstGeom>
          <a:solidFill>
            <a:schemeClr val="accent1"/>
          </a:solidFill>
          <a:ln w="9525">
            <a:solidFill>
              <a:schemeClr val="tx1"/>
            </a:solidFill>
            <a:miter lim="800000"/>
            <a:headEnd/>
            <a:tailEnd/>
          </a:ln>
        </p:spPr>
        <p:txBody>
          <a:bodyPr wrap="none" anchor="ctr"/>
          <a:lstStyle/>
          <a:p>
            <a:pPr algn="l" eaLnBrk="0" hangingPunct="0">
              <a:spcBef>
                <a:spcPct val="0"/>
              </a:spcBef>
            </a:pPr>
            <a:endParaRPr lang="en-US">
              <a:latin typeface="Arial" charset="0"/>
            </a:endParaRPr>
          </a:p>
        </p:txBody>
      </p:sp>
      <p:sp>
        <p:nvSpPr>
          <p:cNvPr id="70661" name="Rectangle 5"/>
          <p:cNvSpPr>
            <a:spLocks noChangeArrowheads="1"/>
          </p:cNvSpPr>
          <p:nvPr/>
        </p:nvSpPr>
        <p:spPr bwMode="auto">
          <a:xfrm>
            <a:off x="4343400" y="2514600"/>
            <a:ext cx="2057400" cy="2057400"/>
          </a:xfrm>
          <a:prstGeom prst="rect">
            <a:avLst/>
          </a:prstGeom>
          <a:solidFill>
            <a:schemeClr val="accent1"/>
          </a:solidFill>
          <a:ln w="9525">
            <a:solidFill>
              <a:schemeClr val="tx1"/>
            </a:solidFill>
            <a:miter lim="800000"/>
            <a:headEnd/>
            <a:tailEnd/>
          </a:ln>
        </p:spPr>
        <p:txBody>
          <a:bodyPr wrap="none" anchor="ctr"/>
          <a:lstStyle/>
          <a:p>
            <a:pPr algn="l" eaLnBrk="0" hangingPunct="0">
              <a:spcBef>
                <a:spcPct val="0"/>
              </a:spcBef>
            </a:pPr>
            <a:endParaRPr lang="en-US">
              <a:latin typeface="Arial" charset="0"/>
            </a:endParaRPr>
          </a:p>
        </p:txBody>
      </p:sp>
      <p:sp>
        <p:nvSpPr>
          <p:cNvPr id="70662" name="Oval 6"/>
          <p:cNvSpPr>
            <a:spLocks noChangeArrowheads="1"/>
          </p:cNvSpPr>
          <p:nvPr/>
        </p:nvSpPr>
        <p:spPr bwMode="auto">
          <a:xfrm>
            <a:off x="1905000" y="2743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0663" name="Oval 7"/>
          <p:cNvSpPr>
            <a:spLocks noChangeArrowheads="1"/>
          </p:cNvSpPr>
          <p:nvPr/>
        </p:nvSpPr>
        <p:spPr bwMode="auto">
          <a:xfrm>
            <a:off x="2209800" y="28194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0664" name="Oval 8"/>
          <p:cNvSpPr>
            <a:spLocks noChangeArrowheads="1"/>
          </p:cNvSpPr>
          <p:nvPr/>
        </p:nvSpPr>
        <p:spPr bwMode="auto">
          <a:xfrm>
            <a:off x="1905000" y="32766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0665" name="Oval 9"/>
          <p:cNvSpPr>
            <a:spLocks noChangeArrowheads="1"/>
          </p:cNvSpPr>
          <p:nvPr/>
        </p:nvSpPr>
        <p:spPr bwMode="auto">
          <a:xfrm>
            <a:off x="2286000" y="3124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0666" name="Oval 10"/>
          <p:cNvSpPr>
            <a:spLocks noChangeArrowheads="1"/>
          </p:cNvSpPr>
          <p:nvPr/>
        </p:nvSpPr>
        <p:spPr bwMode="auto">
          <a:xfrm>
            <a:off x="2514600" y="2743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0667" name="Oval 11"/>
          <p:cNvSpPr>
            <a:spLocks noChangeArrowheads="1"/>
          </p:cNvSpPr>
          <p:nvPr/>
        </p:nvSpPr>
        <p:spPr bwMode="auto">
          <a:xfrm>
            <a:off x="4572000" y="2743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0668" name="Oval 12"/>
          <p:cNvSpPr>
            <a:spLocks noChangeArrowheads="1"/>
          </p:cNvSpPr>
          <p:nvPr/>
        </p:nvSpPr>
        <p:spPr bwMode="auto">
          <a:xfrm>
            <a:off x="5181600" y="32766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0669" name="Oval 13"/>
          <p:cNvSpPr>
            <a:spLocks noChangeArrowheads="1"/>
          </p:cNvSpPr>
          <p:nvPr/>
        </p:nvSpPr>
        <p:spPr bwMode="auto">
          <a:xfrm>
            <a:off x="4724400" y="39624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0670" name="Oval 14"/>
          <p:cNvSpPr>
            <a:spLocks noChangeArrowheads="1"/>
          </p:cNvSpPr>
          <p:nvPr/>
        </p:nvSpPr>
        <p:spPr bwMode="auto">
          <a:xfrm>
            <a:off x="5638800" y="4267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
        <p:nvSpPr>
          <p:cNvPr id="70671" name="Oval 15"/>
          <p:cNvSpPr>
            <a:spLocks noChangeArrowheads="1"/>
          </p:cNvSpPr>
          <p:nvPr/>
        </p:nvSpPr>
        <p:spPr bwMode="auto">
          <a:xfrm>
            <a:off x="6019800" y="3124200"/>
            <a:ext cx="152400" cy="152400"/>
          </a:xfrm>
          <a:prstGeom prst="ellipse">
            <a:avLst/>
          </a:prstGeom>
          <a:solidFill>
            <a:schemeClr val="folHlink"/>
          </a:solidFill>
          <a:ln w="9525">
            <a:solidFill>
              <a:schemeClr val="tx1"/>
            </a:solidFill>
            <a:round/>
            <a:headEnd/>
            <a:tailEnd/>
          </a:ln>
        </p:spPr>
        <p:txBody>
          <a:bodyPr wrap="none" anchor="ctr"/>
          <a:lstStyle/>
          <a:p>
            <a:pPr algn="l" eaLnBrk="0" hangingPunct="0">
              <a:spcBef>
                <a:spcPct val="0"/>
              </a:spcBef>
            </a:pPr>
            <a:endParaRPr lang="en-US">
              <a:latin typeface="Arial"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228600"/>
            <a:ext cx="7772400" cy="838200"/>
          </a:xfrm>
        </p:spPr>
        <p:txBody>
          <a:bodyPr/>
          <a:lstStyle/>
          <a:p>
            <a:r>
              <a:rPr lang="en-US" b="1">
                <a:solidFill>
                  <a:schemeClr val="tx1"/>
                </a:solidFill>
              </a:rPr>
              <a:t>To find the density</a:t>
            </a:r>
          </a:p>
        </p:txBody>
      </p:sp>
      <p:sp>
        <p:nvSpPr>
          <p:cNvPr id="38915" name="Rectangle 3"/>
          <p:cNvSpPr>
            <a:spLocks noGrp="1" noChangeArrowheads="1"/>
          </p:cNvSpPr>
          <p:nvPr>
            <p:ph type="body" sz="half" idx="1"/>
          </p:nvPr>
        </p:nvSpPr>
        <p:spPr>
          <a:xfrm>
            <a:off x="755650" y="4437063"/>
            <a:ext cx="4608513" cy="1295400"/>
          </a:xfrm>
        </p:spPr>
        <p:txBody>
          <a:bodyPr/>
          <a:lstStyle/>
          <a:p>
            <a:pPr>
              <a:lnSpc>
                <a:spcPct val="80000"/>
              </a:lnSpc>
              <a:buFontTx/>
              <a:buNone/>
            </a:pPr>
            <a:r>
              <a:rPr lang="en-US" sz="2800" b="1"/>
              <a:t>3- Divide               </a:t>
            </a:r>
          </a:p>
          <a:p>
            <a:pPr>
              <a:lnSpc>
                <a:spcPct val="80000"/>
              </a:lnSpc>
              <a:buFontTx/>
              <a:buNone/>
            </a:pPr>
            <a:r>
              <a:rPr lang="en-US" sz="2800" b="1"/>
              <a:t> Density =  </a:t>
            </a:r>
            <a:r>
              <a:rPr lang="en-US" sz="2800" b="1" u="sng"/>
              <a:t>  Mass     g  </a:t>
            </a:r>
          </a:p>
          <a:p>
            <a:pPr>
              <a:lnSpc>
                <a:spcPct val="80000"/>
              </a:lnSpc>
              <a:buFontTx/>
              <a:buNone/>
            </a:pPr>
            <a:r>
              <a:rPr lang="en-US" sz="2800" b="1"/>
              <a:t>                     Volume c</a:t>
            </a:r>
            <a:r>
              <a:rPr lang="en-US" sz="2800" b="1">
                <a:cs typeface="Times New Roman" pitchFamily="18" charset="0"/>
              </a:rPr>
              <a:t>³</a:t>
            </a:r>
          </a:p>
        </p:txBody>
      </p:sp>
      <p:pic>
        <p:nvPicPr>
          <p:cNvPr id="38916" name="Picture 4" descr="3Beam3"/>
          <p:cNvPicPr>
            <a:picLocks noChangeAspect="1" noChangeArrowheads="1"/>
          </p:cNvPicPr>
          <p:nvPr>
            <p:ph sz="quarter" idx="2"/>
          </p:nvPr>
        </p:nvPicPr>
        <p:blipFill>
          <a:blip r:embed="rId2" cstate="print"/>
          <a:srcRect/>
          <a:stretch>
            <a:fillRect/>
          </a:stretch>
        </p:blipFill>
        <p:spPr>
          <a:xfrm>
            <a:off x="6443663" y="1125538"/>
            <a:ext cx="2286000" cy="1524000"/>
          </a:xfrm>
          <a:noFill/>
          <a:ln/>
        </p:spPr>
      </p:pic>
      <p:pic>
        <p:nvPicPr>
          <p:cNvPr id="38917" name="Picture 5" descr="gradpic"/>
          <p:cNvPicPr>
            <a:picLocks noChangeAspect="1" noChangeArrowheads="1"/>
          </p:cNvPicPr>
          <p:nvPr>
            <p:ph sz="quarter" idx="3"/>
          </p:nvPr>
        </p:nvPicPr>
        <p:blipFill>
          <a:blip r:embed="rId3" cstate="print"/>
          <a:srcRect/>
          <a:stretch>
            <a:fillRect/>
          </a:stretch>
        </p:blipFill>
        <p:spPr>
          <a:xfrm>
            <a:off x="6011863" y="4289425"/>
            <a:ext cx="2771775" cy="2568575"/>
          </a:xfrm>
          <a:noFill/>
          <a:ln/>
        </p:spPr>
      </p:pic>
      <p:pic>
        <p:nvPicPr>
          <p:cNvPr id="38918" name="Picture 6" descr="Cuboid1"/>
          <p:cNvPicPr>
            <a:picLocks noChangeAspect="1" noChangeArrowheads="1"/>
          </p:cNvPicPr>
          <p:nvPr/>
        </p:nvPicPr>
        <p:blipFill>
          <a:blip r:embed="rId4" cstate="print"/>
          <a:srcRect/>
          <a:stretch>
            <a:fillRect/>
          </a:stretch>
        </p:blipFill>
        <p:spPr bwMode="auto">
          <a:xfrm>
            <a:off x="5795963" y="2924175"/>
            <a:ext cx="2951162" cy="1154113"/>
          </a:xfrm>
          <a:prstGeom prst="rect">
            <a:avLst/>
          </a:prstGeom>
          <a:noFill/>
        </p:spPr>
      </p:pic>
      <p:sp>
        <p:nvSpPr>
          <p:cNvPr id="38923" name="Rectangle 11"/>
          <p:cNvSpPr>
            <a:spLocks noChangeArrowheads="1"/>
          </p:cNvSpPr>
          <p:nvPr/>
        </p:nvSpPr>
        <p:spPr bwMode="auto">
          <a:xfrm>
            <a:off x="920750" y="1628775"/>
            <a:ext cx="4652963" cy="519113"/>
          </a:xfrm>
          <a:prstGeom prst="rect">
            <a:avLst/>
          </a:prstGeom>
          <a:noFill/>
          <a:ln w="31750">
            <a:noFill/>
            <a:miter lim="800000"/>
            <a:headEnd/>
            <a:tailEnd/>
          </a:ln>
          <a:effectLst/>
        </p:spPr>
        <p:txBody>
          <a:bodyPr wrap="none">
            <a:spAutoFit/>
          </a:bodyPr>
          <a:lstStyle/>
          <a:p>
            <a:r>
              <a:rPr lang="en-US" sz="2800" b="1"/>
              <a:t>1- Find the mass of the object</a:t>
            </a:r>
          </a:p>
        </p:txBody>
      </p:sp>
      <p:sp>
        <p:nvSpPr>
          <p:cNvPr id="38924" name="Rectangle 12"/>
          <p:cNvSpPr>
            <a:spLocks noChangeArrowheads="1"/>
          </p:cNvSpPr>
          <p:nvPr/>
        </p:nvSpPr>
        <p:spPr bwMode="auto">
          <a:xfrm>
            <a:off x="669925" y="3211513"/>
            <a:ext cx="5008563" cy="433387"/>
          </a:xfrm>
          <a:prstGeom prst="rect">
            <a:avLst/>
          </a:prstGeom>
          <a:noFill/>
          <a:ln w="31750">
            <a:noFill/>
            <a:miter lim="800000"/>
            <a:headEnd/>
            <a:tailEnd/>
          </a:ln>
          <a:effectLst/>
        </p:spPr>
        <p:txBody>
          <a:bodyPr wrap="none">
            <a:spAutoFit/>
          </a:bodyPr>
          <a:lstStyle/>
          <a:p>
            <a:pPr>
              <a:lnSpc>
                <a:spcPct val="80000"/>
              </a:lnSpc>
            </a:pPr>
            <a:r>
              <a:rPr lang="en-US" sz="2800" b="1"/>
              <a:t>2- Find the volume of the object</a:t>
            </a:r>
          </a:p>
        </p:txBody>
      </p:sp>
      <p:pic>
        <p:nvPicPr>
          <p:cNvPr id="38925" name="Picture 13" descr="3Beam3"/>
          <p:cNvPicPr>
            <a:picLocks noChangeAspect="1" noChangeArrowheads="1"/>
          </p:cNvPicPr>
          <p:nvPr/>
        </p:nvPicPr>
        <p:blipFill>
          <a:blip r:embed="rId2" cstate="print"/>
          <a:srcRect/>
          <a:stretch>
            <a:fillRect/>
          </a:stretch>
        </p:blipFill>
        <p:spPr bwMode="auto">
          <a:xfrm>
            <a:off x="6443663" y="1125538"/>
            <a:ext cx="2286000" cy="1524000"/>
          </a:xfrm>
          <a:prstGeom prst="rect">
            <a:avLst/>
          </a:prstGeom>
          <a:noFill/>
          <a:ln w="9525">
            <a:noFill/>
            <a:miter lim="800000"/>
            <a:headEnd/>
            <a:tailEnd/>
          </a:ln>
        </p:spPr>
      </p:pic>
      <p:sp>
        <p:nvSpPr>
          <p:cNvPr id="38926" name="Rectangle 14"/>
          <p:cNvSpPr>
            <a:spLocks noChangeArrowheads="1"/>
          </p:cNvSpPr>
          <p:nvPr/>
        </p:nvSpPr>
        <p:spPr bwMode="auto">
          <a:xfrm>
            <a:off x="920750" y="1628775"/>
            <a:ext cx="4652963" cy="519113"/>
          </a:xfrm>
          <a:prstGeom prst="rect">
            <a:avLst/>
          </a:prstGeom>
          <a:noFill/>
          <a:ln w="31750">
            <a:noFill/>
            <a:miter lim="800000"/>
            <a:headEnd/>
            <a:tailEnd/>
          </a:ln>
          <a:effectLst/>
        </p:spPr>
        <p:txBody>
          <a:bodyPr wrap="none">
            <a:spAutoFit/>
          </a:bodyPr>
          <a:lstStyle/>
          <a:p>
            <a:r>
              <a:rPr lang="en-US" sz="2800" b="1"/>
              <a:t>1- Find the mass of the object</a:t>
            </a:r>
          </a:p>
        </p:txBody>
      </p:sp>
      <p:sp>
        <p:nvSpPr>
          <p:cNvPr id="38929" name="Text Box 4"/>
          <p:cNvSpPr txBox="1">
            <a:spLocks noChangeArrowheads="1"/>
          </p:cNvSpPr>
          <p:nvPr/>
        </p:nvSpPr>
        <p:spPr bwMode="auto">
          <a:xfrm>
            <a:off x="1331913" y="5842000"/>
            <a:ext cx="1800225" cy="1016000"/>
          </a:xfrm>
          <a:prstGeom prst="rect">
            <a:avLst/>
          </a:prstGeom>
          <a:noFill/>
          <a:ln w="9525">
            <a:solidFill>
              <a:schemeClr val="tx1"/>
            </a:solidFill>
            <a:miter lim="800000"/>
            <a:headEnd/>
            <a:tailEnd/>
          </a:ln>
        </p:spPr>
        <p:txBody>
          <a:bodyPr>
            <a:spAutoFit/>
          </a:bodyPr>
          <a:lstStyle/>
          <a:p>
            <a:pPr eaLnBrk="0" hangingPunct="0">
              <a:spcBef>
                <a:spcPct val="0"/>
              </a:spcBef>
            </a:pPr>
            <a:r>
              <a:rPr lang="en-US" sz="2000" b="1">
                <a:latin typeface="Arial" charset="0"/>
              </a:rPr>
              <a:t>ALWAYS REMEMBER UNITS!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26"/>
                                        </p:tgtEl>
                                        <p:attrNameLst>
                                          <p:attrName>style.visibility</p:attrName>
                                        </p:attrNameLst>
                                      </p:cBhvr>
                                      <p:to>
                                        <p:strVal val="visible"/>
                                      </p:to>
                                    </p:set>
                                    <p:animEffect transition="in" filter="checkerboard(across)">
                                      <p:cBhvr>
                                        <p:cTn id="7" dur="500"/>
                                        <p:tgtEl>
                                          <p:spTgt spid="38926"/>
                                        </p:tgtEl>
                                      </p:cBhvr>
                                    </p:animEffect>
                                  </p:childTnLst>
                                </p:cTn>
                              </p:par>
                              <p:par>
                                <p:cTn id="8" presetID="5" presetClass="entr" presetSubtype="10" fill="hold" nodeType="withEffect">
                                  <p:stCondLst>
                                    <p:cond delay="0"/>
                                  </p:stCondLst>
                                  <p:childTnLst>
                                    <p:set>
                                      <p:cBhvr>
                                        <p:cTn id="9" dur="1" fill="hold">
                                          <p:stCondLst>
                                            <p:cond delay="0"/>
                                          </p:stCondLst>
                                        </p:cTn>
                                        <p:tgtEl>
                                          <p:spTgt spid="38925"/>
                                        </p:tgtEl>
                                        <p:attrNameLst>
                                          <p:attrName>style.visibility</p:attrName>
                                        </p:attrNameLst>
                                      </p:cBhvr>
                                      <p:to>
                                        <p:strVal val="visible"/>
                                      </p:to>
                                    </p:set>
                                    <p:animEffect transition="in" filter="checkerboard(across)">
                                      <p:cBhvr>
                                        <p:cTn id="10" dur="500"/>
                                        <p:tgtEl>
                                          <p:spTgt spid="38925"/>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ntr" presetSubtype="16" fill="hold" grpId="0" nodeType="clickEffect">
                                  <p:stCondLst>
                                    <p:cond delay="0"/>
                                  </p:stCondLst>
                                  <p:childTnLst>
                                    <p:set>
                                      <p:cBhvr>
                                        <p:cTn id="14" dur="1" fill="hold">
                                          <p:stCondLst>
                                            <p:cond delay="0"/>
                                          </p:stCondLst>
                                        </p:cTn>
                                        <p:tgtEl>
                                          <p:spTgt spid="38924"/>
                                        </p:tgtEl>
                                        <p:attrNameLst>
                                          <p:attrName>style.visibility</p:attrName>
                                        </p:attrNameLst>
                                      </p:cBhvr>
                                      <p:to>
                                        <p:strVal val="visible"/>
                                      </p:to>
                                    </p:set>
                                    <p:animEffect transition="in" filter="diamond(in)">
                                      <p:cBhvr>
                                        <p:cTn id="15" dur="2000"/>
                                        <p:tgtEl>
                                          <p:spTgt spid="38924"/>
                                        </p:tgtEl>
                                      </p:cBhvr>
                                    </p:animEffect>
                                  </p:childTnLst>
                                </p:cTn>
                              </p:par>
                              <p:par>
                                <p:cTn id="16" presetID="8" presetClass="entr" presetSubtype="16" fill="hold" nodeType="withEffect">
                                  <p:stCondLst>
                                    <p:cond delay="0"/>
                                  </p:stCondLst>
                                  <p:childTnLst>
                                    <p:set>
                                      <p:cBhvr>
                                        <p:cTn id="17" dur="1" fill="hold">
                                          <p:stCondLst>
                                            <p:cond delay="0"/>
                                          </p:stCondLst>
                                        </p:cTn>
                                        <p:tgtEl>
                                          <p:spTgt spid="38918"/>
                                        </p:tgtEl>
                                        <p:attrNameLst>
                                          <p:attrName>style.visibility</p:attrName>
                                        </p:attrNameLst>
                                      </p:cBhvr>
                                      <p:to>
                                        <p:strVal val="visible"/>
                                      </p:to>
                                    </p:set>
                                    <p:animEffect transition="in" filter="diamond(in)">
                                      <p:cBhvr>
                                        <p:cTn id="18" dur="2000"/>
                                        <p:tgtEl>
                                          <p:spTgt spid="38918"/>
                                        </p:tgtEl>
                                      </p:cBhvr>
                                    </p:animEffect>
                                  </p:childTnLst>
                                </p:cTn>
                              </p:par>
                              <p:par>
                                <p:cTn id="19" presetID="4" presetClass="entr" presetSubtype="16" fill="hold" nodeType="withEffect">
                                  <p:stCondLst>
                                    <p:cond delay="0"/>
                                  </p:stCondLst>
                                  <p:childTnLst>
                                    <p:set>
                                      <p:cBhvr>
                                        <p:cTn id="20" dur="1" fill="hold">
                                          <p:stCondLst>
                                            <p:cond delay="0"/>
                                          </p:stCondLst>
                                        </p:cTn>
                                        <p:tgtEl>
                                          <p:spTgt spid="38917"/>
                                        </p:tgtEl>
                                        <p:attrNameLst>
                                          <p:attrName>style.visibility</p:attrName>
                                        </p:attrNameLst>
                                      </p:cBhvr>
                                      <p:to>
                                        <p:strVal val="visible"/>
                                      </p:to>
                                    </p:set>
                                    <p:animEffect transition="in" filter="box(in)">
                                      <p:cBhvr>
                                        <p:cTn id="21" dur="500"/>
                                        <p:tgtEl>
                                          <p:spTgt spid="38917"/>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38915">
                                            <p:txEl>
                                              <p:pRg st="0" end="0"/>
                                            </p:txEl>
                                          </p:spTgt>
                                        </p:tgtEl>
                                        <p:attrNameLst>
                                          <p:attrName>style.visibility</p:attrName>
                                        </p:attrNameLst>
                                      </p:cBhvr>
                                      <p:to>
                                        <p:strVal val="visible"/>
                                      </p:to>
                                    </p:set>
                                    <p:animEffect transition="in" filter="checkerboard(across)">
                                      <p:cBhvr>
                                        <p:cTn id="26" dur="500"/>
                                        <p:tgtEl>
                                          <p:spTgt spid="38915">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5" presetClass="entr" presetSubtype="10" fill="hold" grpId="0" nodeType="clickEffect">
                                  <p:stCondLst>
                                    <p:cond delay="0"/>
                                  </p:stCondLst>
                                  <p:childTnLst>
                                    <p:set>
                                      <p:cBhvr>
                                        <p:cTn id="30" dur="1" fill="hold">
                                          <p:stCondLst>
                                            <p:cond delay="0"/>
                                          </p:stCondLst>
                                        </p:cTn>
                                        <p:tgtEl>
                                          <p:spTgt spid="38915">
                                            <p:txEl>
                                              <p:pRg st="1" end="1"/>
                                            </p:txEl>
                                          </p:spTgt>
                                        </p:tgtEl>
                                        <p:attrNameLst>
                                          <p:attrName>style.visibility</p:attrName>
                                        </p:attrNameLst>
                                      </p:cBhvr>
                                      <p:to>
                                        <p:strVal val="visible"/>
                                      </p:to>
                                    </p:set>
                                    <p:animEffect transition="in" filter="checkerboard(across)">
                                      <p:cBhvr>
                                        <p:cTn id="31" dur="500"/>
                                        <p:tgtEl>
                                          <p:spTgt spid="38915">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38915">
                                            <p:txEl>
                                              <p:pRg st="2" end="2"/>
                                            </p:txEl>
                                          </p:spTgt>
                                        </p:tgtEl>
                                        <p:attrNameLst>
                                          <p:attrName>style.visibility</p:attrName>
                                        </p:attrNameLst>
                                      </p:cBhvr>
                                      <p:to>
                                        <p:strVal val="visible"/>
                                      </p:to>
                                    </p:set>
                                    <p:animEffect transition="in" filter="checkerboard(across)">
                                      <p:cBhvr>
                                        <p:cTn id="36" dur="500"/>
                                        <p:tgtEl>
                                          <p:spTgt spid="38915">
                                            <p:txEl>
                                              <p:pRg st="2" end="2"/>
                                            </p:txEl>
                                          </p:spTgt>
                                        </p:tgtEl>
                                      </p:cBhvr>
                                    </p:animEffect>
                                  </p:childTnLst>
                                </p:cTn>
                              </p:par>
                              <p:par>
                                <p:cTn id="37" presetID="5" presetClass="entr" presetSubtype="10" fill="hold" grpId="0" nodeType="withEffect">
                                  <p:stCondLst>
                                    <p:cond delay="0"/>
                                  </p:stCondLst>
                                  <p:childTnLst>
                                    <p:set>
                                      <p:cBhvr>
                                        <p:cTn id="38" dur="1" fill="hold">
                                          <p:stCondLst>
                                            <p:cond delay="0"/>
                                          </p:stCondLst>
                                        </p:cTn>
                                        <p:tgtEl>
                                          <p:spTgt spid="38929"/>
                                        </p:tgtEl>
                                        <p:attrNameLst>
                                          <p:attrName>style.visibility</p:attrName>
                                        </p:attrNameLst>
                                      </p:cBhvr>
                                      <p:to>
                                        <p:strVal val="visible"/>
                                      </p:to>
                                    </p:set>
                                    <p:animEffect transition="in" filter="checkerboard(across)">
                                      <p:cBhvr>
                                        <p:cTn id="39" dur="500"/>
                                        <p:tgtEl>
                                          <p:spTgt spid="389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P spid="38924" grpId="0"/>
      <p:bldP spid="38926" grpId="0"/>
      <p:bldP spid="38929" grpId="0" animBg="1"/>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0" cap="flat" cmpd="sng" algn="ctr">
          <a:solidFill>
            <a:srgbClr val="0000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31750" cap="flat" cmpd="sng" algn="ctr">
          <a:solidFill>
            <a:srgbClr val="0000FF"/>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GB"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1642</TotalTime>
  <Words>676</Words>
  <Application>Microsoft Office PowerPoint</Application>
  <PresentationFormat>On-screen Show (4:3)</PresentationFormat>
  <Paragraphs>151</Paragraphs>
  <Slides>26</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Times New Roman</vt:lpstr>
      <vt:lpstr>Kristen ITC</vt:lpstr>
      <vt:lpstr>Arial</vt:lpstr>
      <vt:lpstr>Wingdings</vt:lpstr>
      <vt:lpstr>ＭＳ Ｐゴシック</vt:lpstr>
      <vt:lpstr>Default Design</vt:lpstr>
      <vt:lpstr>Slide 1</vt:lpstr>
      <vt:lpstr>Short Informational Videos</vt:lpstr>
      <vt:lpstr>Mass</vt:lpstr>
      <vt:lpstr>Volume</vt:lpstr>
      <vt:lpstr>Which do you think would have the greater volume?  The greater mass?  Why?</vt:lpstr>
      <vt:lpstr>Slide 6</vt:lpstr>
      <vt:lpstr>Which one is more dense?</vt:lpstr>
      <vt:lpstr>Which one is more dense?</vt:lpstr>
      <vt:lpstr>To find the density</vt:lpstr>
      <vt:lpstr>Change Mass AND Keep Volume Same</vt:lpstr>
      <vt:lpstr>Change Volume AND Keep Mass Same</vt:lpstr>
      <vt:lpstr>In your notebook illustrate the answer to  the following question:   What 2 ways will INCREASE density?</vt:lpstr>
      <vt:lpstr>What 2 ways will INCREASE density?</vt:lpstr>
      <vt:lpstr>Let’s try some density problems together  Work on these problems with your neighbor</vt:lpstr>
      <vt:lpstr>Liquid Layers</vt:lpstr>
      <vt:lpstr>Slide 16</vt:lpstr>
      <vt:lpstr>Slide 17</vt:lpstr>
      <vt:lpstr>Slide 18</vt:lpstr>
      <vt:lpstr>Water, Oil…and a Superball</vt:lpstr>
      <vt:lpstr>Slide 20</vt:lpstr>
      <vt:lpstr>Liquid Layers</vt:lpstr>
      <vt:lpstr>Liquid Layers – Try with your neighbor</vt:lpstr>
      <vt:lpstr>Liquid Layers  Try on your own!</vt:lpstr>
      <vt:lpstr>Review</vt:lpstr>
      <vt:lpstr>Super Scientist  Question of the Day</vt:lpstr>
      <vt:lpstr>Slide 26</vt:lpstr>
    </vt:vector>
  </TitlesOfParts>
  <Company>Private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J.Miles</dc:creator>
  <cp:lastModifiedBy>fcboe</cp:lastModifiedBy>
  <cp:revision>53</cp:revision>
  <dcterms:created xsi:type="dcterms:W3CDTF">2007-07-23T11:42:16Z</dcterms:created>
  <dcterms:modified xsi:type="dcterms:W3CDTF">2015-09-10T19:24:50Z</dcterms:modified>
</cp:coreProperties>
</file>