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5" r:id="rId3"/>
    <p:sldId id="283" r:id="rId4"/>
    <p:sldId id="292" r:id="rId5"/>
    <p:sldId id="260" r:id="rId6"/>
    <p:sldId id="262" r:id="rId7"/>
    <p:sldId id="263" r:id="rId8"/>
    <p:sldId id="264" r:id="rId9"/>
    <p:sldId id="281"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6" r:id="rId27"/>
    <p:sldId id="282" r:id="rId28"/>
    <p:sldId id="287" r:id="rId29"/>
    <p:sldId id="284" r:id="rId30"/>
    <p:sldId id="289" r:id="rId31"/>
    <p:sldId id="288"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74" d="100"/>
          <a:sy n="74" d="100"/>
        </p:scale>
        <p:origin x="5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96F7B7-A6D9-4F7B-A568-98AD5DE942A6}"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42147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6F7B7-A6D9-4F7B-A568-98AD5DE942A6}"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143405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6F7B7-A6D9-4F7B-A568-98AD5DE942A6}"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150608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6F7B7-A6D9-4F7B-A568-98AD5DE942A6}"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193272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6F7B7-A6D9-4F7B-A568-98AD5DE942A6}"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116087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96F7B7-A6D9-4F7B-A568-98AD5DE942A6}"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346096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96F7B7-A6D9-4F7B-A568-98AD5DE942A6}" type="datetimeFigureOut">
              <a:rPr lang="en-US" smtClean="0"/>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392040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96F7B7-A6D9-4F7B-A568-98AD5DE942A6}" type="datetimeFigureOut">
              <a:rPr lang="en-US" smtClean="0"/>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171394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F7B7-A6D9-4F7B-A568-98AD5DE942A6}" type="datetimeFigureOut">
              <a:rPr lang="en-US" smtClean="0"/>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290329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6F7B7-A6D9-4F7B-A568-98AD5DE942A6}"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135850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6F7B7-A6D9-4F7B-A568-98AD5DE942A6}"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815F4-A82C-4120-BA50-D21E748A3EE1}" type="slidenum">
              <a:rPr lang="en-US" smtClean="0"/>
              <a:t>‹#›</a:t>
            </a:fld>
            <a:endParaRPr lang="en-US"/>
          </a:p>
        </p:txBody>
      </p:sp>
    </p:spTree>
    <p:extLst>
      <p:ext uri="{BB962C8B-B14F-4D97-AF65-F5344CB8AC3E}">
        <p14:creationId xmlns:p14="http://schemas.microsoft.com/office/powerpoint/2010/main" val="125424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F7B7-A6D9-4F7B-A568-98AD5DE942A6}" type="datetimeFigureOut">
              <a:rPr lang="en-US" smtClean="0"/>
              <a:t>12/18/2013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815F4-A82C-4120-BA50-D21E748A3EE1}" type="slidenum">
              <a:rPr lang="en-US" smtClean="0"/>
              <a:t>‹#›</a:t>
            </a:fld>
            <a:endParaRPr lang="en-US"/>
          </a:p>
        </p:txBody>
      </p:sp>
    </p:spTree>
    <p:extLst>
      <p:ext uri="{BB962C8B-B14F-4D97-AF65-F5344CB8AC3E}">
        <p14:creationId xmlns:p14="http://schemas.microsoft.com/office/powerpoint/2010/main" val="28291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7211" y="4561689"/>
            <a:ext cx="3714789" cy="223568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73674" y="788408"/>
            <a:ext cx="8945847" cy="4247317"/>
          </a:xfrm>
          <a:prstGeom prst="rect">
            <a:avLst/>
          </a:prstGeom>
          <a:noFill/>
        </p:spPr>
        <p:txBody>
          <a:bodyPr wrap="none" lIns="91440" tIns="45720" rIns="91440" bIns="45720">
            <a:spAutoFit/>
          </a:bodyPr>
          <a:lstStyle/>
          <a:p>
            <a:pPr algn="ctr"/>
            <a:r>
              <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rPr>
              <a:t>European </a:t>
            </a:r>
          </a:p>
          <a:p>
            <a:pPr algn="ctr"/>
            <a:r>
              <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rPr>
              <a:t>Exploration </a:t>
            </a:r>
          </a:p>
          <a:p>
            <a:pPr algn="ctr"/>
            <a:r>
              <a:rPr lang="en-US" sz="9000" dirty="0" smtClean="0">
                <a:ln w="0"/>
                <a:effectLst>
                  <a:outerShdw blurRad="38100" dist="19050" dir="2700000" algn="tl" rotWithShape="0">
                    <a:schemeClr val="dk1">
                      <a:alpha val="40000"/>
                    </a:schemeClr>
                  </a:outerShdw>
                </a:effectLst>
                <a:latin typeface="KG Second Chances Sketch" panose="02000000000000000000" pitchFamily="2" charset="0"/>
              </a:rPr>
              <a:t>&amp; Colonization</a:t>
            </a:r>
            <a:endParaRPr lang="en-US" sz="9000" b="0" cap="none" spc="0" dirty="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899137" y="5120644"/>
            <a:ext cx="8398413" cy="492443"/>
          </a:xfrm>
          <a:prstGeom prst="rect">
            <a:avLst/>
          </a:prstGeom>
          <a:noFill/>
        </p:spPr>
        <p:txBody>
          <a:bodyPr wrap="square" rtlCol="0">
            <a:spAutoFit/>
          </a:bodyPr>
          <a:lstStyle/>
          <a:p>
            <a:pPr algn="ctr"/>
            <a:r>
              <a:rPr lang="en-US" sz="2600" dirty="0" smtClean="0">
                <a:solidFill>
                  <a:srgbClr val="663300"/>
                </a:solidFill>
                <a:latin typeface="KG Second Chances Solid" panose="02000000000000000000" pitchFamily="2" charset="0"/>
              </a:rPr>
              <a:t>Portugal, Spain, England, &amp; France</a:t>
            </a:r>
            <a:endParaRPr lang="en-US" sz="2600" dirty="0">
              <a:solidFill>
                <a:srgbClr val="663300"/>
              </a:solidFill>
              <a:latin typeface="KG Second Chances Solid" panose="02000000000000000000" pitchFamily="2"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313" y="952900"/>
            <a:ext cx="1647132" cy="1649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05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01895" y="788408"/>
            <a:ext cx="10089429" cy="1323439"/>
          </a:xfrm>
          <a:prstGeom prst="rect">
            <a:avLst/>
          </a:prstGeom>
          <a:noFill/>
        </p:spPr>
        <p:txBody>
          <a:bodyPr wrap="none" lIns="91440" tIns="45720" rIns="91440" bIns="45720">
            <a:spAutoFit/>
          </a:bodyPr>
          <a:lstStyle/>
          <a:p>
            <a:pPr algn="ctr"/>
            <a:r>
              <a:rPr lang="en-US" sz="8000" dirty="0" smtClean="0">
                <a:ln w="0"/>
                <a:effectLst>
                  <a:outerShdw blurRad="38100" dist="19050" dir="2700000" algn="tl" rotWithShape="0">
                    <a:schemeClr val="dk1">
                      <a:alpha val="40000"/>
                    </a:schemeClr>
                  </a:outerShdw>
                </a:effectLst>
                <a:latin typeface="KG Second Chances Sketch" panose="02000000000000000000" pitchFamily="2" charset="0"/>
              </a:rPr>
              <a:t>Portugal’s Empire </a:t>
            </a:r>
            <a:endParaRPr lang="en-US" sz="8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293831" y="2290548"/>
            <a:ext cx="9820637" cy="418576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KG Second Chances Solid" panose="02000000000000000000" pitchFamily="2" charset="0"/>
              </a:rPr>
              <a:t>1n the 15</a:t>
            </a:r>
            <a:r>
              <a:rPr lang="en-US" sz="2400" baseline="30000" dirty="0" smtClean="0">
                <a:latin typeface="KG Second Chances Solid" panose="02000000000000000000" pitchFamily="2" charset="0"/>
              </a:rPr>
              <a:t>th</a:t>
            </a:r>
            <a:r>
              <a:rPr lang="en-US" sz="2400" dirty="0" smtClean="0">
                <a:latin typeface="KG Second Chances Solid" panose="02000000000000000000" pitchFamily="2" charset="0"/>
              </a:rPr>
              <a:t> century , Portugal led </a:t>
            </a:r>
            <a:r>
              <a:rPr lang="en-US" sz="2400" dirty="0">
                <a:latin typeface="KG Second Chances Solid" panose="02000000000000000000" pitchFamily="2" charset="0"/>
              </a:rPr>
              <a:t>the world in sea exploration and explored the western coast of </a:t>
            </a:r>
            <a:r>
              <a:rPr lang="en-US" sz="2400" dirty="0" smtClean="0">
                <a:latin typeface="KG Second Chances Solid" panose="02000000000000000000" pitchFamily="2" charset="0"/>
              </a:rPr>
              <a:t>Africa.</a:t>
            </a:r>
          </a:p>
          <a:p>
            <a:pPr marL="285750" indent="-285750">
              <a:buFont typeface="Arial" panose="020B0604020202020204" pitchFamily="34" charset="0"/>
              <a:buChar char="•"/>
            </a:pPr>
            <a:endParaRPr lang="en-US" sz="2400" dirty="0">
              <a:latin typeface="KG Second Chances Solid" panose="02000000000000000000" pitchFamily="2" charset="0"/>
            </a:endParaRPr>
          </a:p>
          <a:p>
            <a:pPr marL="285750" indent="-285750">
              <a:buFont typeface="Arial" panose="020B0604020202020204" pitchFamily="34" charset="0"/>
              <a:buChar char="•"/>
            </a:pPr>
            <a:r>
              <a:rPr lang="en-US" sz="2400" dirty="0" smtClean="0">
                <a:latin typeface="KG Second Chances Solid" panose="02000000000000000000" pitchFamily="2" charset="0"/>
              </a:rPr>
              <a:t>The Portuguese </a:t>
            </a:r>
            <a:r>
              <a:rPr lang="en-US" sz="2400" dirty="0">
                <a:latin typeface="KG Second Chances Solid" panose="02000000000000000000" pitchFamily="2" charset="0"/>
              </a:rPr>
              <a:t>wanted to find a trade route around Africa to </a:t>
            </a:r>
            <a:r>
              <a:rPr lang="en-US" sz="2400" dirty="0" smtClean="0">
                <a:latin typeface="KG Second Chances Solid" panose="02000000000000000000" pitchFamily="2" charset="0"/>
              </a:rPr>
              <a:t>Asia because: </a:t>
            </a:r>
            <a:endParaRPr lang="en-US" sz="2400" dirty="0">
              <a:latin typeface="KG Second Chances Solid" panose="02000000000000000000" pitchFamily="2" charset="0"/>
            </a:endParaRPr>
          </a:p>
          <a:p>
            <a:pPr marL="800100" lvl="1" indent="-342900">
              <a:buFont typeface="Courier New" panose="02070309020205020404" pitchFamily="49" charset="0"/>
              <a:buChar char="o"/>
            </a:pPr>
            <a:r>
              <a:rPr lang="en-US" sz="2400" dirty="0" smtClean="0">
                <a:latin typeface="KG Second Chances Solid" panose="02000000000000000000" pitchFamily="2" charset="0"/>
              </a:rPr>
              <a:t>They believed </a:t>
            </a:r>
            <a:r>
              <a:rPr lang="en-US" sz="2400" dirty="0">
                <a:latin typeface="KG Second Chances Solid" panose="02000000000000000000" pitchFamily="2" charset="0"/>
              </a:rPr>
              <a:t>they could make a lot of money as traders if they could get Asian goods for a cheaper </a:t>
            </a:r>
            <a:r>
              <a:rPr lang="en-US" sz="2400" dirty="0" smtClean="0">
                <a:latin typeface="KG Second Chances Solid" panose="02000000000000000000" pitchFamily="2" charset="0"/>
              </a:rPr>
              <a:t>price.</a:t>
            </a:r>
            <a:endParaRPr lang="en-US" sz="2400" dirty="0">
              <a:latin typeface="KG Second Chances Solid" panose="02000000000000000000" pitchFamily="2" charset="0"/>
            </a:endParaRPr>
          </a:p>
          <a:p>
            <a:pPr marL="800100" lvl="1" indent="-342900">
              <a:buFont typeface="Courier New" panose="02070309020205020404" pitchFamily="49" charset="0"/>
              <a:buChar char="o"/>
            </a:pPr>
            <a:r>
              <a:rPr lang="en-US" sz="2400" dirty="0" smtClean="0">
                <a:latin typeface="KG Second Chances Solid" panose="02000000000000000000" pitchFamily="2" charset="0"/>
              </a:rPr>
              <a:t>They also </a:t>
            </a:r>
            <a:r>
              <a:rPr lang="en-US" sz="2400" dirty="0">
                <a:latin typeface="KG Second Chances Solid" panose="02000000000000000000" pitchFamily="2" charset="0"/>
              </a:rPr>
              <a:t>wanted to spread Christianity along Africa’s west </a:t>
            </a:r>
            <a:r>
              <a:rPr lang="en-US" sz="2400" dirty="0" smtClean="0">
                <a:latin typeface="KG Second Chances Solid" panose="02000000000000000000" pitchFamily="2" charset="0"/>
              </a:rPr>
              <a:t>coast.</a:t>
            </a:r>
            <a:endParaRPr lang="en-US" sz="2400" dirty="0">
              <a:latin typeface="KG Second Chances Solid" panose="02000000000000000000" pitchFamily="2" charset="0"/>
            </a:endParaRP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492919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29" y="144600"/>
            <a:ext cx="11894447"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13258" y="788408"/>
            <a:ext cx="11666719" cy="1015663"/>
          </a:xfrm>
          <a:prstGeom prst="rect">
            <a:avLst/>
          </a:prstGeom>
          <a:noFill/>
        </p:spPr>
        <p:txBody>
          <a:bodyPr wrap="none" lIns="91440" tIns="45720" rIns="91440" bIns="45720">
            <a:spAutoFit/>
          </a:bodyPr>
          <a:lstStyle/>
          <a:p>
            <a:pPr algn="ctr"/>
            <a:r>
              <a:rPr lang="en-US" sz="6000" dirty="0" smtClean="0">
                <a:ln w="0"/>
                <a:effectLst>
                  <a:outerShdw blurRad="38100" dist="19050" dir="2700000" algn="tl" rotWithShape="0">
                    <a:schemeClr val="dk1">
                      <a:alpha val="40000"/>
                    </a:schemeClr>
                  </a:outerShdw>
                </a:effectLst>
                <a:latin typeface="KG Second Chances Sketch" panose="02000000000000000000" pitchFamily="2" charset="0"/>
              </a:rPr>
              <a:t>Prince Henry the Navigator</a:t>
            </a:r>
            <a:endParaRPr lang="en-US" sz="6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012008" y="1948671"/>
            <a:ext cx="10469218" cy="437042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G Second Chances Solid" panose="02000000000000000000" pitchFamily="2" charset="0"/>
              </a:rPr>
              <a:t>He was the son </a:t>
            </a:r>
            <a:r>
              <a:rPr lang="en-US" sz="2800" dirty="0">
                <a:latin typeface="KG Second Chances Solid" panose="02000000000000000000" pitchFamily="2" charset="0"/>
              </a:rPr>
              <a:t>of the Portuguese </a:t>
            </a:r>
            <a:r>
              <a:rPr lang="en-US" sz="2800" dirty="0" smtClean="0">
                <a:latin typeface="KG Second Chances Solid" panose="02000000000000000000" pitchFamily="2" charset="0"/>
              </a:rPr>
              <a:t>king.</a:t>
            </a:r>
          </a:p>
          <a:p>
            <a:pPr marL="285750" indent="-285750">
              <a:buFont typeface="Arial" panose="020B0604020202020204" pitchFamily="34" charset="0"/>
              <a:buChar char="•"/>
            </a:pPr>
            <a:endParaRPr lang="en-US" sz="2800" dirty="0">
              <a:latin typeface="KG Second Chances Solid" panose="02000000000000000000" pitchFamily="2" charset="0"/>
            </a:endParaRPr>
          </a:p>
          <a:p>
            <a:pPr marL="285750" indent="-285750">
              <a:buFont typeface="Arial" panose="020B0604020202020204" pitchFamily="34" charset="0"/>
              <a:buChar char="•"/>
            </a:pPr>
            <a:r>
              <a:rPr lang="en-US" sz="2800" dirty="0" smtClean="0">
                <a:latin typeface="KG Second Chances Solid" panose="02000000000000000000" pitchFamily="2" charset="0"/>
              </a:rPr>
              <a:t>He sent </a:t>
            </a:r>
            <a:r>
              <a:rPr lang="en-US" sz="2800" dirty="0">
                <a:latin typeface="KG Second Chances Solid" panose="02000000000000000000" pitchFamily="2" charset="0"/>
              </a:rPr>
              <a:t>more than 50 expeditions down the west coast of </a:t>
            </a:r>
            <a:r>
              <a:rPr lang="en-US" sz="2800" dirty="0" smtClean="0">
                <a:latin typeface="KG Second Chances Solid" panose="02000000000000000000" pitchFamily="2" charset="0"/>
              </a:rPr>
              <a:t>Africa.</a:t>
            </a:r>
            <a:endParaRPr lang="en-US" sz="2800" dirty="0">
              <a:latin typeface="KG Second Chances Solid" panose="02000000000000000000" pitchFamily="2" charset="0"/>
            </a:endParaRPr>
          </a:p>
          <a:p>
            <a:pPr marL="914400" lvl="1" indent="-457200">
              <a:buFont typeface="Courier New" panose="02070309020205020404" pitchFamily="49" charset="0"/>
              <a:buChar char="o"/>
            </a:pPr>
            <a:r>
              <a:rPr lang="en-US" sz="2800" dirty="0" smtClean="0">
                <a:latin typeface="KG Second Chances Solid" panose="02000000000000000000" pitchFamily="2" charset="0"/>
              </a:rPr>
              <a:t>He wanted </a:t>
            </a:r>
            <a:r>
              <a:rPr lang="en-US" sz="2800" dirty="0">
                <a:latin typeface="KG Second Chances Solid" panose="02000000000000000000" pitchFamily="2" charset="0"/>
              </a:rPr>
              <a:t>to establish Portuguese colonies &amp; break the Muslim hold on trade </a:t>
            </a:r>
            <a:r>
              <a:rPr lang="en-US" sz="2800" dirty="0" smtClean="0">
                <a:latin typeface="KG Second Chances Solid" panose="02000000000000000000" pitchFamily="2" charset="0"/>
              </a:rPr>
              <a:t>routes.</a:t>
            </a:r>
          </a:p>
          <a:p>
            <a:pPr marL="914400" lvl="1" indent="-457200">
              <a:buFont typeface="Courier New" panose="02070309020205020404" pitchFamily="49" charset="0"/>
              <a:buChar char="o"/>
            </a:pPr>
            <a:endParaRPr lang="en-US" sz="2800" dirty="0">
              <a:latin typeface="KG Second Chances Solid" panose="02000000000000000000" pitchFamily="2" charset="0"/>
            </a:endParaRPr>
          </a:p>
          <a:p>
            <a:pPr marL="285750" indent="-285750">
              <a:buFont typeface="Arial" panose="020B0604020202020204" pitchFamily="34" charset="0"/>
              <a:buChar char="•"/>
            </a:pPr>
            <a:r>
              <a:rPr lang="en-US" sz="2800" dirty="0" smtClean="0">
                <a:latin typeface="KG Second Chances Solid" panose="02000000000000000000" pitchFamily="2" charset="0"/>
              </a:rPr>
              <a:t>He also created </a:t>
            </a:r>
            <a:r>
              <a:rPr lang="en-US" sz="2800" dirty="0">
                <a:latin typeface="KG Second Chances Solid" panose="02000000000000000000" pitchFamily="2" charset="0"/>
              </a:rPr>
              <a:t>a naval observatory that taught students navigation, astronomy, &amp; cartography </a:t>
            </a: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46374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h2PrinceHenrytheNavig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53752" y="0"/>
            <a:ext cx="6884496" cy="68580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799472" y="6119446"/>
            <a:ext cx="6471137"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Prince Henry the Navigator</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972615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photos.igougo.com/images/p227300-The_Sky_and_the_Institu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29412" y="0"/>
            <a:ext cx="9133176" cy="68580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96949" y="196948"/>
            <a:ext cx="6471137"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Institute of </a:t>
            </a:r>
            <a:r>
              <a:rPr lang="en-US" sz="2400" dirty="0" err="1" smtClean="0">
                <a:latin typeface="KG Second Chances Solid" panose="02000000000000000000" pitchFamily="2" charset="0"/>
              </a:rPr>
              <a:t>Sagres</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3067291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29" y="144600"/>
            <a:ext cx="11894447"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13258" y="788408"/>
            <a:ext cx="11666719" cy="1015663"/>
          </a:xfrm>
          <a:prstGeom prst="rect">
            <a:avLst/>
          </a:prstGeom>
          <a:noFill/>
        </p:spPr>
        <p:txBody>
          <a:bodyPr wrap="none" lIns="91440" tIns="45720" rIns="91440" bIns="45720">
            <a:spAutoFit/>
          </a:bodyPr>
          <a:lstStyle/>
          <a:p>
            <a:pPr algn="ctr"/>
            <a:r>
              <a:rPr lang="en-US" sz="6000" dirty="0" smtClean="0">
                <a:ln w="0"/>
                <a:effectLst>
                  <a:outerShdw blurRad="38100" dist="19050" dir="2700000" algn="tl" rotWithShape="0">
                    <a:schemeClr val="dk1">
                      <a:alpha val="40000"/>
                    </a:schemeClr>
                  </a:outerShdw>
                </a:effectLst>
                <a:latin typeface="KG Second Chances Sketch" panose="02000000000000000000" pitchFamily="2" charset="0"/>
              </a:rPr>
              <a:t>Prince Henry the Navigator</a:t>
            </a:r>
            <a:endParaRPr lang="en-US" sz="6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012008" y="1948671"/>
            <a:ext cx="10469218" cy="4893647"/>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latin typeface="KG Second Chances Solid" panose="02000000000000000000" pitchFamily="2" charset="0"/>
              </a:rPr>
              <a:t>He was unable </a:t>
            </a:r>
            <a:r>
              <a:rPr lang="en-US" sz="2600" dirty="0">
                <a:latin typeface="KG Second Chances Solid" panose="02000000000000000000" pitchFamily="2" charset="0"/>
              </a:rPr>
              <a:t>to make </a:t>
            </a:r>
            <a:r>
              <a:rPr lang="en-US" sz="2600" dirty="0" smtClean="0">
                <a:latin typeface="KG Second Chances Solid" panose="02000000000000000000" pitchFamily="2" charset="0"/>
              </a:rPr>
              <a:t>much money </a:t>
            </a:r>
            <a:r>
              <a:rPr lang="en-US" sz="2600" dirty="0">
                <a:latin typeface="KG Second Chances Solid" panose="02000000000000000000" pitchFamily="2" charset="0"/>
              </a:rPr>
              <a:t>trading gold, so he tried creating sugar cane </a:t>
            </a:r>
            <a:r>
              <a:rPr lang="en-US" sz="2600" dirty="0" smtClean="0">
                <a:latin typeface="KG Second Chances Solid" panose="02000000000000000000" pitchFamily="2" charset="0"/>
              </a:rPr>
              <a:t>plantations.</a:t>
            </a:r>
            <a:endParaRPr lang="en-US" sz="2600" dirty="0">
              <a:latin typeface="KG Second Chances Solid" panose="02000000000000000000" pitchFamily="2" charset="0"/>
            </a:endParaRPr>
          </a:p>
          <a:p>
            <a:pPr marL="800100" lvl="1" indent="-342900">
              <a:buFont typeface="Courier New" panose="02070309020205020404" pitchFamily="49" charset="0"/>
              <a:buChar char="o"/>
            </a:pPr>
            <a:r>
              <a:rPr lang="en-US" sz="2600" dirty="0" smtClean="0">
                <a:latin typeface="KG Second Chances Solid" panose="02000000000000000000" pitchFamily="2" charset="0"/>
              </a:rPr>
              <a:t>Sugar </a:t>
            </a:r>
            <a:r>
              <a:rPr lang="en-US" sz="2600" dirty="0">
                <a:latin typeface="KG Second Chances Solid" panose="02000000000000000000" pitchFamily="2" charset="0"/>
              </a:rPr>
              <a:t>cane was a very profitable crop, but required lots of </a:t>
            </a:r>
            <a:r>
              <a:rPr lang="en-US" sz="2600" dirty="0" smtClean="0">
                <a:latin typeface="KG Second Chances Solid" panose="02000000000000000000" pitchFamily="2" charset="0"/>
              </a:rPr>
              <a:t>labor.</a:t>
            </a:r>
          </a:p>
          <a:p>
            <a:pPr marL="800100" lvl="1" indent="-342900">
              <a:buFont typeface="Courier New" panose="02070309020205020404" pitchFamily="49" charset="0"/>
              <a:buChar char="o"/>
            </a:pPr>
            <a:endParaRPr lang="en-US" sz="2600" dirty="0">
              <a:latin typeface="KG Second Chances Solid" panose="02000000000000000000" pitchFamily="2" charset="0"/>
            </a:endParaRPr>
          </a:p>
          <a:p>
            <a:pPr marL="285750" indent="-285750">
              <a:buFont typeface="Arial" panose="020B0604020202020204" pitchFamily="34" charset="0"/>
              <a:buChar char="•"/>
            </a:pPr>
            <a:r>
              <a:rPr lang="en-US" sz="2600" dirty="0" smtClean="0">
                <a:latin typeface="KG Second Chances Solid" panose="02000000000000000000" pitchFamily="2" charset="0"/>
              </a:rPr>
              <a:t>Prince Henry </a:t>
            </a:r>
            <a:r>
              <a:rPr lang="en-US" sz="2600" dirty="0">
                <a:latin typeface="KG Second Chances Solid" panose="02000000000000000000" pitchFamily="2" charset="0"/>
              </a:rPr>
              <a:t>imported slaves from Africa to work the </a:t>
            </a:r>
            <a:r>
              <a:rPr lang="en-US" sz="2600" dirty="0" smtClean="0">
                <a:latin typeface="KG Second Chances Solid" panose="02000000000000000000" pitchFamily="2" charset="0"/>
              </a:rPr>
              <a:t>fields.</a:t>
            </a:r>
            <a:endParaRPr lang="en-US" sz="2600" dirty="0">
              <a:latin typeface="KG Second Chances Solid" panose="02000000000000000000" pitchFamily="2" charset="0"/>
            </a:endParaRPr>
          </a:p>
          <a:p>
            <a:pPr marL="800100" lvl="1" indent="-342900">
              <a:buFont typeface="Courier New" panose="02070309020205020404" pitchFamily="49" charset="0"/>
              <a:buChar char="o"/>
            </a:pPr>
            <a:r>
              <a:rPr lang="en-US" sz="2600" dirty="0" smtClean="0">
                <a:latin typeface="KG Second Chances Solid" panose="02000000000000000000" pitchFamily="2" charset="0"/>
              </a:rPr>
              <a:t>This </a:t>
            </a:r>
            <a:r>
              <a:rPr lang="en-US" sz="2600" dirty="0">
                <a:latin typeface="KG Second Chances Solid" panose="02000000000000000000" pitchFamily="2" charset="0"/>
              </a:rPr>
              <a:t>was successful &amp; was later copied in the New </a:t>
            </a:r>
            <a:r>
              <a:rPr lang="en-US" sz="2600" dirty="0" smtClean="0">
                <a:latin typeface="KG Second Chances Solid" panose="02000000000000000000" pitchFamily="2" charset="0"/>
              </a:rPr>
              <a:t>World.</a:t>
            </a:r>
            <a:endParaRPr lang="en-US" sz="2600" dirty="0">
              <a:latin typeface="KG Second Chances Solid" panose="02000000000000000000" pitchFamily="2" charset="0"/>
            </a:endParaRPr>
          </a:p>
          <a:p>
            <a:pPr marL="800100" lvl="1" indent="-342900">
              <a:buFont typeface="Courier New" panose="02070309020205020404" pitchFamily="49" charset="0"/>
              <a:buChar char="o"/>
            </a:pPr>
            <a:r>
              <a:rPr lang="en-US" sz="2600" dirty="0" smtClean="0">
                <a:latin typeface="KG Second Chances Solid" panose="02000000000000000000" pitchFamily="2" charset="0"/>
              </a:rPr>
              <a:t>His actions encouraged </a:t>
            </a:r>
            <a:r>
              <a:rPr lang="en-US" sz="2600" dirty="0">
                <a:latin typeface="KG Second Chances Solid" panose="02000000000000000000" pitchFamily="2" charset="0"/>
              </a:rPr>
              <a:t>a slave trade that lasted another 400 years…</a:t>
            </a: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1269255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346966" y="788408"/>
            <a:ext cx="9799286" cy="1323439"/>
          </a:xfrm>
          <a:prstGeom prst="rect">
            <a:avLst/>
          </a:prstGeom>
          <a:noFill/>
        </p:spPr>
        <p:txBody>
          <a:bodyPr wrap="none" lIns="91440" tIns="45720" rIns="91440" bIns="45720">
            <a:spAutoFit/>
          </a:bodyPr>
          <a:lstStyle/>
          <a:p>
            <a:pPr algn="ctr"/>
            <a:r>
              <a:rPr lang="en-US" sz="8000" dirty="0" smtClean="0">
                <a:ln w="0"/>
                <a:effectLst>
                  <a:outerShdw blurRad="38100" dist="19050" dir="2700000" algn="tl" rotWithShape="0">
                    <a:schemeClr val="dk1">
                      <a:alpha val="40000"/>
                    </a:schemeClr>
                  </a:outerShdw>
                </a:effectLst>
                <a:latin typeface="KG Second Chances Sketch" panose="02000000000000000000" pitchFamily="2" charset="0"/>
              </a:rPr>
              <a:t>Portugal’s Empire</a:t>
            </a:r>
            <a:endParaRPr lang="en-US" sz="8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293831" y="2290548"/>
            <a:ext cx="9820637" cy="437042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Second Chances Solid" panose="02000000000000000000" pitchFamily="2" charset="0"/>
              </a:rPr>
              <a:t>For the next 300 years, Portuguese sailors continued to explore </a:t>
            </a:r>
            <a:r>
              <a:rPr lang="en-US" sz="2800" dirty="0" smtClean="0">
                <a:latin typeface="KG Second Chances Solid" panose="02000000000000000000" pitchFamily="2" charset="0"/>
              </a:rPr>
              <a:t>Africa </a:t>
            </a:r>
            <a:r>
              <a:rPr lang="en-US" sz="2800" dirty="0">
                <a:latin typeface="KG Second Chances Solid" panose="02000000000000000000" pitchFamily="2" charset="0"/>
              </a:rPr>
              <a:t>where they established forts &amp; trading </a:t>
            </a:r>
            <a:r>
              <a:rPr lang="en-US" sz="2800" dirty="0" smtClean="0">
                <a:latin typeface="KG Second Chances Solid" panose="02000000000000000000" pitchFamily="2" charset="0"/>
              </a:rPr>
              <a:t>posts.</a:t>
            </a:r>
            <a:endParaRPr lang="en-US" sz="2800" dirty="0">
              <a:latin typeface="KG Second Chances Solid" panose="02000000000000000000" pitchFamily="2" charset="0"/>
            </a:endParaRPr>
          </a:p>
          <a:p>
            <a:pPr marL="914400" lvl="1" indent="-457200">
              <a:buFont typeface="Courier New" panose="02070309020205020404" pitchFamily="49" charset="0"/>
              <a:buChar char="o"/>
            </a:pPr>
            <a:r>
              <a:rPr lang="en-US" sz="2800" dirty="0">
                <a:latin typeface="KG Second Chances Solid" panose="02000000000000000000" pitchFamily="2" charset="0"/>
              </a:rPr>
              <a:t>By 1571, a string of outposts connected Portugal to Africa, India, South Pacific Islands, &amp; </a:t>
            </a:r>
            <a:r>
              <a:rPr lang="en-US" sz="2800" dirty="0" smtClean="0">
                <a:latin typeface="KG Second Chances Solid" panose="02000000000000000000" pitchFamily="2" charset="0"/>
              </a:rPr>
              <a:t>Japan</a:t>
            </a:r>
          </a:p>
          <a:p>
            <a:pPr marL="914400" lvl="1" indent="-457200">
              <a:buFont typeface="Courier New" panose="02070309020205020404" pitchFamily="49" charset="0"/>
              <a:buChar char="o"/>
            </a:pPr>
            <a:endParaRPr lang="en-US" sz="2800" dirty="0">
              <a:latin typeface="KG Second Chances Solid" panose="02000000000000000000" pitchFamily="2" charset="0"/>
            </a:endParaRPr>
          </a:p>
          <a:p>
            <a:pPr marL="457200" indent="-457200">
              <a:buFont typeface="Arial" panose="020B0604020202020204" pitchFamily="34" charset="0"/>
              <a:buChar char="•"/>
            </a:pPr>
            <a:r>
              <a:rPr lang="en-US" sz="2800" dirty="0">
                <a:latin typeface="KG Second Chances Solid" panose="02000000000000000000" pitchFamily="2" charset="0"/>
              </a:rPr>
              <a:t>Portugal grew wealthy from these trade routes, </a:t>
            </a:r>
            <a:r>
              <a:rPr lang="en-US" sz="2800" dirty="0" smtClean="0">
                <a:latin typeface="KG Second Chances Solid" panose="02000000000000000000" pitchFamily="2" charset="0"/>
              </a:rPr>
              <a:t>but its </a:t>
            </a:r>
            <a:r>
              <a:rPr lang="en-US" sz="2800" dirty="0">
                <a:latin typeface="KG Second Chances Solid" panose="02000000000000000000" pitchFamily="2" charset="0"/>
              </a:rPr>
              <a:t>most profitable colony was </a:t>
            </a:r>
            <a:r>
              <a:rPr lang="en-US" sz="2800" dirty="0" smtClean="0">
                <a:latin typeface="KG Second Chances Solid" panose="02000000000000000000" pitchFamily="2" charset="0"/>
              </a:rPr>
              <a:t>Brazil.</a:t>
            </a:r>
            <a:endParaRPr lang="en-US" sz="2800" dirty="0">
              <a:latin typeface="KG Second Chances Solid" panose="02000000000000000000" pitchFamily="2" charset="0"/>
            </a:endParaRP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2115207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02638" y="788408"/>
            <a:ext cx="9087937" cy="1477328"/>
          </a:xfrm>
          <a:prstGeom prst="rect">
            <a:avLst/>
          </a:prstGeom>
          <a:noFill/>
        </p:spPr>
        <p:txBody>
          <a:bodyPr wrap="none" lIns="91440" tIns="45720" rIns="91440" bIns="45720">
            <a:spAutoFit/>
          </a:bodyPr>
          <a:lstStyle/>
          <a:p>
            <a:pPr algn="ctr"/>
            <a:r>
              <a:rPr lang="en-US" sz="9000" dirty="0" smtClean="0">
                <a:ln w="0"/>
                <a:effectLst>
                  <a:outerShdw blurRad="38100" dist="19050" dir="2700000" algn="tl" rotWithShape="0">
                    <a:schemeClr val="dk1">
                      <a:alpha val="40000"/>
                    </a:schemeClr>
                  </a:outerShdw>
                </a:effectLst>
                <a:latin typeface="KG Second Chances Sketch" panose="02000000000000000000" pitchFamily="2" charset="0"/>
              </a:rPr>
              <a:t>Spain’s Empire</a:t>
            </a:r>
            <a:endPar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336287" y="2410336"/>
            <a:ext cx="9820637" cy="264687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Second Chances Solid" panose="02000000000000000000" pitchFamily="2" charset="0"/>
              </a:rPr>
              <a:t>Spanish explorers were searching for a trade route through or around North &amp; South America to </a:t>
            </a:r>
            <a:r>
              <a:rPr lang="en-US" sz="2800" dirty="0" smtClean="0">
                <a:latin typeface="KG Second Chances Solid" panose="02000000000000000000" pitchFamily="2" charset="0"/>
              </a:rPr>
              <a:t>Asia.</a:t>
            </a:r>
            <a:endParaRPr lang="en-US" sz="2800" dirty="0">
              <a:latin typeface="KG Second Chances Solid" panose="02000000000000000000" pitchFamily="2" charset="0"/>
            </a:endParaRPr>
          </a:p>
          <a:p>
            <a:pPr marL="742950" lvl="1" indent="-285750">
              <a:buFont typeface="Arial" panose="020B0604020202020204" pitchFamily="34" charset="0"/>
              <a:buChar char="•"/>
            </a:pPr>
            <a:r>
              <a:rPr lang="en-US" sz="2800" dirty="0" smtClean="0">
                <a:latin typeface="KG Second Chances Solid" panose="02000000000000000000" pitchFamily="2" charset="0"/>
              </a:rPr>
              <a:t>They wanted </a:t>
            </a:r>
            <a:r>
              <a:rPr lang="en-US" sz="2800" dirty="0">
                <a:latin typeface="KG Second Chances Solid" panose="02000000000000000000" pitchFamily="2" charset="0"/>
              </a:rPr>
              <a:t>to find a quicker route to the gold &amp; spices in </a:t>
            </a:r>
            <a:r>
              <a:rPr lang="en-US" sz="2800" dirty="0" smtClean="0">
                <a:latin typeface="KG Second Chances Solid" panose="02000000000000000000" pitchFamily="2" charset="0"/>
              </a:rPr>
              <a:t>Asia.</a:t>
            </a:r>
            <a:endParaRPr lang="en-US" sz="2800" dirty="0">
              <a:latin typeface="KG Second Chances Solid" panose="02000000000000000000" pitchFamily="2" charset="0"/>
            </a:endParaRPr>
          </a:p>
          <a:p>
            <a:endParaRPr lang="en-US" sz="2600" dirty="0">
              <a:latin typeface="KG Second Chances Solid" panose="02000000000000000000"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4429" y="4513432"/>
            <a:ext cx="2284822" cy="2272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430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29" y="144600"/>
            <a:ext cx="11894447"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50370" y="788408"/>
            <a:ext cx="10792506" cy="1169551"/>
          </a:xfrm>
          <a:prstGeom prst="rect">
            <a:avLst/>
          </a:prstGeom>
          <a:noFill/>
        </p:spPr>
        <p:txBody>
          <a:bodyPr wrap="none" lIns="91440" tIns="45720" rIns="91440" bIns="45720">
            <a:spAutoFit/>
          </a:bodyPr>
          <a:lstStyle/>
          <a:p>
            <a:pPr algn="ctr"/>
            <a:r>
              <a:rPr lang="en-US" sz="7000" dirty="0" smtClean="0">
                <a:ln w="0"/>
                <a:effectLst>
                  <a:outerShdw blurRad="38100" dist="19050" dir="2700000" algn="tl" rotWithShape="0">
                    <a:schemeClr val="dk1">
                      <a:alpha val="40000"/>
                    </a:schemeClr>
                  </a:outerShdw>
                </a:effectLst>
                <a:latin typeface="KG Second Chances Sketch" panose="02000000000000000000" pitchFamily="2" charset="0"/>
              </a:rPr>
              <a:t>Christopher Columbus</a:t>
            </a:r>
            <a:endParaRPr lang="en-US" sz="7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012008" y="1948671"/>
            <a:ext cx="10469218" cy="480131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Second Chances Solid" panose="02000000000000000000" pitchFamily="2" charset="0"/>
              </a:rPr>
              <a:t>In the 1490s, Columbus, </a:t>
            </a:r>
            <a:r>
              <a:rPr lang="en-US" sz="2800" dirty="0">
                <a:latin typeface="KG Second Chances Solid" panose="02000000000000000000" pitchFamily="2" charset="0"/>
              </a:rPr>
              <a:t>an Italian, was given ships &amp; sailors by the Spanish </a:t>
            </a:r>
            <a:r>
              <a:rPr lang="en-US" sz="2800" dirty="0" smtClean="0">
                <a:latin typeface="KG Second Chances Solid" panose="02000000000000000000" pitchFamily="2" charset="0"/>
              </a:rPr>
              <a:t>monarchy.</a:t>
            </a:r>
            <a:endParaRPr lang="en-US" sz="2800" dirty="0">
              <a:latin typeface="KG Second Chances Solid" panose="02000000000000000000" pitchFamily="2" charset="0"/>
            </a:endParaRPr>
          </a:p>
          <a:p>
            <a:pPr marL="914400" lvl="1" indent="-457200">
              <a:buFont typeface="Courier New" panose="02070309020205020404" pitchFamily="49" charset="0"/>
              <a:buChar char="o"/>
            </a:pPr>
            <a:r>
              <a:rPr lang="en-US" sz="2800" dirty="0" smtClean="0">
                <a:latin typeface="KG Second Chances Solid" panose="02000000000000000000" pitchFamily="2" charset="0"/>
              </a:rPr>
              <a:t>They </a:t>
            </a:r>
            <a:r>
              <a:rPr lang="en-US" sz="2800" dirty="0">
                <a:latin typeface="KG Second Chances Solid" panose="02000000000000000000" pitchFamily="2" charset="0"/>
              </a:rPr>
              <a:t>wanted him to try to find a quick route through the Atlantic Ocean to </a:t>
            </a:r>
            <a:r>
              <a:rPr lang="en-US" sz="2800" dirty="0" smtClean="0">
                <a:latin typeface="KG Second Chances Solid" panose="02000000000000000000" pitchFamily="2" charset="0"/>
              </a:rPr>
              <a:t>Asia.</a:t>
            </a:r>
            <a:endParaRPr lang="en-US" sz="2800" dirty="0">
              <a:latin typeface="KG Second Chances Solid" panose="02000000000000000000" pitchFamily="2" charset="0"/>
            </a:endParaRPr>
          </a:p>
          <a:p>
            <a:pPr marL="285750" indent="-285750">
              <a:buFont typeface="Arial" panose="020B0604020202020204" pitchFamily="34" charset="0"/>
              <a:buChar char="•"/>
            </a:pPr>
            <a:r>
              <a:rPr lang="en-US" sz="2800" dirty="0">
                <a:latin typeface="KG Second Chances Solid" panose="02000000000000000000" pitchFamily="2" charset="0"/>
              </a:rPr>
              <a:t>He discovered the Bahamas, but thought he was in </a:t>
            </a:r>
            <a:r>
              <a:rPr lang="en-US" sz="2800" dirty="0" smtClean="0">
                <a:latin typeface="KG Second Chances Solid" panose="02000000000000000000" pitchFamily="2" charset="0"/>
              </a:rPr>
              <a:t>Asia.</a:t>
            </a:r>
          </a:p>
          <a:p>
            <a:pPr marL="457200" indent="-457200">
              <a:buFont typeface="Courier New" panose="02070309020205020404" pitchFamily="49" charset="0"/>
              <a:buChar char="o"/>
            </a:pPr>
            <a:r>
              <a:rPr lang="en-US" sz="2800" dirty="0" smtClean="0">
                <a:latin typeface="KG Second Chances Solid" panose="02000000000000000000" pitchFamily="2" charset="0"/>
              </a:rPr>
              <a:t>Later</a:t>
            </a:r>
            <a:r>
              <a:rPr lang="en-US" sz="2800" dirty="0">
                <a:latin typeface="KG Second Chances Solid" panose="02000000000000000000" pitchFamily="2" charset="0"/>
              </a:rPr>
              <a:t>, it was realized that he discovered 2 new continents!</a:t>
            </a:r>
          </a:p>
          <a:p>
            <a:pPr marL="285750" indent="-285750">
              <a:buFont typeface="Arial" panose="020B0604020202020204" pitchFamily="34" charset="0"/>
              <a:buChar char="•"/>
            </a:pPr>
            <a:r>
              <a:rPr lang="en-US" sz="2800" dirty="0">
                <a:latin typeface="KG Second Chances Solid" panose="02000000000000000000" pitchFamily="2" charset="0"/>
              </a:rPr>
              <a:t>Exploration of these areas brought great wealth to </a:t>
            </a:r>
            <a:r>
              <a:rPr lang="en-US" sz="2800" dirty="0" smtClean="0">
                <a:latin typeface="KG Second Chances Solid" panose="02000000000000000000" pitchFamily="2" charset="0"/>
              </a:rPr>
              <a:t>Spain.</a:t>
            </a:r>
            <a:endParaRPr lang="en-US" sz="2800" dirty="0">
              <a:latin typeface="KG Second Chances Solid" panose="02000000000000000000" pitchFamily="2" charset="0"/>
            </a:endParaRP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188473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er-colum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377" y="0"/>
            <a:ext cx="499324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35880" y="6396335"/>
            <a:ext cx="6471137"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Christopher Columbus</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888853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02638" y="788408"/>
            <a:ext cx="9087937" cy="1477328"/>
          </a:xfrm>
          <a:prstGeom prst="rect">
            <a:avLst/>
          </a:prstGeom>
          <a:noFill/>
        </p:spPr>
        <p:txBody>
          <a:bodyPr wrap="none" lIns="91440" tIns="45720" rIns="91440" bIns="45720">
            <a:spAutoFit/>
          </a:bodyPr>
          <a:lstStyle/>
          <a:p>
            <a:pPr algn="ctr"/>
            <a:r>
              <a:rPr lang="en-US" sz="9000" dirty="0" smtClean="0">
                <a:ln w="0"/>
                <a:effectLst>
                  <a:outerShdw blurRad="38100" dist="19050" dir="2700000" algn="tl" rotWithShape="0">
                    <a:schemeClr val="dk1">
                      <a:alpha val="40000"/>
                    </a:schemeClr>
                  </a:outerShdw>
                </a:effectLst>
                <a:latin typeface="KG Second Chances Sketch" panose="02000000000000000000" pitchFamily="2" charset="0"/>
              </a:rPr>
              <a:t>Spain’s Empire</a:t>
            </a:r>
            <a:endPar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336287" y="2410336"/>
            <a:ext cx="9820637" cy="4093428"/>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latin typeface="KG Second Chances Solid" panose="02000000000000000000" pitchFamily="2" charset="0"/>
              </a:rPr>
              <a:t>Spain had a huge </a:t>
            </a:r>
            <a:r>
              <a:rPr lang="en-US" sz="2600" dirty="0">
                <a:latin typeface="KG Second Chances Solid" panose="02000000000000000000" pitchFamily="2" charset="0"/>
              </a:rPr>
              <a:t>empire that spanned the </a:t>
            </a:r>
            <a:r>
              <a:rPr lang="en-US" sz="2600" dirty="0" smtClean="0">
                <a:latin typeface="KG Second Chances Solid" panose="02000000000000000000" pitchFamily="2" charset="0"/>
              </a:rPr>
              <a:t>globe.</a:t>
            </a:r>
          </a:p>
          <a:p>
            <a:pPr marL="285750" indent="-285750">
              <a:buFont typeface="Arial" panose="020B0604020202020204" pitchFamily="34" charset="0"/>
              <a:buChar char="•"/>
            </a:pPr>
            <a:endParaRPr lang="en-US" sz="2600" dirty="0">
              <a:latin typeface="KG Second Chances Solid" panose="02000000000000000000" pitchFamily="2" charset="0"/>
            </a:endParaRPr>
          </a:p>
          <a:p>
            <a:pPr marL="285750" indent="-285750">
              <a:buFont typeface="Arial" panose="020B0604020202020204" pitchFamily="34" charset="0"/>
              <a:buChar char="•"/>
            </a:pPr>
            <a:r>
              <a:rPr lang="en-US" sz="2600" dirty="0">
                <a:latin typeface="KG Second Chances Solid" panose="02000000000000000000" pitchFamily="2" charset="0"/>
              </a:rPr>
              <a:t>Spanish conquistadors conquered the Inca and Aztec civilizations in the 1500s (South America</a:t>
            </a:r>
            <a:r>
              <a:rPr lang="en-US" sz="2600" dirty="0" smtClean="0">
                <a:latin typeface="KG Second Chances Solid" panose="02000000000000000000" pitchFamily="2" charset="0"/>
              </a:rPr>
              <a:t>).</a:t>
            </a:r>
            <a:endParaRPr lang="en-US" sz="2600" dirty="0">
              <a:latin typeface="KG Second Chances Solid" panose="02000000000000000000" pitchFamily="2" charset="0"/>
            </a:endParaRPr>
          </a:p>
          <a:p>
            <a:pPr marL="914400" lvl="1" indent="-457200">
              <a:buFont typeface="Courier New" panose="02070309020205020404" pitchFamily="49" charset="0"/>
              <a:buChar char="o"/>
            </a:pPr>
            <a:r>
              <a:rPr lang="en-US" sz="2600" dirty="0" smtClean="0">
                <a:latin typeface="KG Second Chances Solid" panose="02000000000000000000" pitchFamily="2" charset="0"/>
              </a:rPr>
              <a:t>They were looking </a:t>
            </a:r>
            <a:r>
              <a:rPr lang="en-US" sz="2600" dirty="0">
                <a:latin typeface="KG Second Chances Solid" panose="02000000000000000000" pitchFamily="2" charset="0"/>
              </a:rPr>
              <a:t>for gold &amp; </a:t>
            </a:r>
            <a:r>
              <a:rPr lang="en-US" sz="2600" dirty="0" smtClean="0">
                <a:latin typeface="KG Second Chances Solid" panose="02000000000000000000" pitchFamily="2" charset="0"/>
              </a:rPr>
              <a:t>spices.</a:t>
            </a:r>
            <a:endParaRPr lang="en-US" sz="2600" dirty="0">
              <a:latin typeface="KG Second Chances Solid" panose="02000000000000000000" pitchFamily="2" charset="0"/>
            </a:endParaRPr>
          </a:p>
          <a:p>
            <a:pPr marL="914400" lvl="1" indent="-457200">
              <a:buFont typeface="Courier New" panose="02070309020205020404" pitchFamily="49" charset="0"/>
              <a:buChar char="o"/>
            </a:pPr>
            <a:r>
              <a:rPr lang="en-US" sz="2600" dirty="0" smtClean="0">
                <a:latin typeface="KG Second Chances Solid" panose="02000000000000000000" pitchFamily="2" charset="0"/>
              </a:rPr>
              <a:t>They used </a:t>
            </a:r>
            <a:r>
              <a:rPr lang="en-US" sz="2600" dirty="0">
                <a:latin typeface="KG Second Chances Solid" panose="02000000000000000000" pitchFamily="2" charset="0"/>
              </a:rPr>
              <a:t>missionaries to convert natives to </a:t>
            </a:r>
            <a:r>
              <a:rPr lang="en-US" sz="2600" dirty="0" smtClean="0">
                <a:latin typeface="KG Second Chances Solid" panose="02000000000000000000" pitchFamily="2" charset="0"/>
              </a:rPr>
              <a:t>Christianity.</a:t>
            </a:r>
            <a:endParaRPr lang="en-US" sz="2600" dirty="0">
              <a:latin typeface="KG Second Chances Solid" panose="02000000000000000000" pitchFamily="2" charset="0"/>
            </a:endParaRPr>
          </a:p>
          <a:p>
            <a:pPr marL="285750" indent="-285750">
              <a:buFont typeface="Arial" panose="020B0604020202020204" pitchFamily="34" charset="0"/>
              <a:buChar char="•"/>
            </a:pPr>
            <a:r>
              <a:rPr lang="en-US" sz="2600" dirty="0" smtClean="0">
                <a:latin typeface="KG Second Chances Solid" panose="02000000000000000000" pitchFamily="2" charset="0"/>
              </a:rPr>
              <a:t>Spain claimed </a:t>
            </a:r>
            <a:r>
              <a:rPr lang="en-US" sz="2600" dirty="0">
                <a:latin typeface="KG Second Chances Solid" panose="02000000000000000000" pitchFamily="2" charset="0"/>
              </a:rPr>
              <a:t>huge areas of North &amp; South America &amp; ruled over them for 300 </a:t>
            </a:r>
            <a:r>
              <a:rPr lang="en-US" sz="2600" dirty="0" smtClean="0">
                <a:latin typeface="KG Second Chances Solid" panose="02000000000000000000" pitchFamily="2" charset="0"/>
              </a:rPr>
              <a:t>years.</a:t>
            </a:r>
            <a:endParaRPr lang="en-US" sz="2600" dirty="0">
              <a:latin typeface="KG Second Chances Solid" panose="02000000000000000000" pitchFamily="2" charset="0"/>
            </a:endParaRP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583805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2" y="321972"/>
            <a:ext cx="11269014" cy="610458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72732" y="592428"/>
            <a:ext cx="10715223" cy="5139869"/>
          </a:xfrm>
          <a:prstGeom prst="rect">
            <a:avLst/>
          </a:prstGeom>
          <a:noFill/>
        </p:spPr>
        <p:txBody>
          <a:bodyPr wrap="square" rtlCol="0">
            <a:spAutoFit/>
          </a:bodyPr>
          <a:lstStyle/>
          <a:p>
            <a:pPr algn="ctr"/>
            <a:r>
              <a:rPr lang="en-US" sz="6600" dirty="0" smtClean="0">
                <a:latin typeface="KG Second Chances Sketch" panose="02000000000000000000" pitchFamily="2" charset="0"/>
              </a:rPr>
              <a:t>Teachers:</a:t>
            </a:r>
          </a:p>
          <a:p>
            <a:pPr algn="ctr"/>
            <a:endParaRPr lang="en-US" sz="6600" dirty="0" smtClean="0">
              <a:latin typeface="KG Second Chances Sketch" panose="02000000000000000000" pitchFamily="2" charset="0"/>
            </a:endParaRPr>
          </a:p>
          <a:p>
            <a:pPr algn="ctr"/>
            <a:r>
              <a:rPr lang="en-US" sz="2800" dirty="0" smtClean="0">
                <a:latin typeface="KG Second Chances Solid" panose="02000000000000000000" pitchFamily="2" charset="0"/>
              </a:rPr>
              <a:t>Print out the following slide (one copy for each student). Have the students complete the notes/questions while </a:t>
            </a:r>
            <a:r>
              <a:rPr lang="en-US" sz="2800" dirty="0" smtClean="0">
                <a:latin typeface="KG Second Chances Solid" panose="02000000000000000000" pitchFamily="2" charset="0"/>
              </a:rPr>
              <a:t>discussing the presentation.</a:t>
            </a:r>
          </a:p>
          <a:p>
            <a:pPr algn="ctr"/>
            <a:endParaRPr lang="en-US" sz="2800" dirty="0" smtClean="0">
              <a:latin typeface="KG Second Chances Solid" panose="02000000000000000000" pitchFamily="2" charset="0"/>
            </a:endParaRPr>
          </a:p>
          <a:p>
            <a:pPr algn="ctr"/>
            <a:endParaRPr lang="en-US" sz="2800" dirty="0">
              <a:latin typeface="KG Second Chances Solid" panose="02000000000000000000" pitchFamily="2" charset="0"/>
            </a:endParaRPr>
          </a:p>
          <a:p>
            <a:pPr algn="ctr"/>
            <a:r>
              <a:rPr lang="en-US" sz="2800" dirty="0" smtClean="0">
                <a:latin typeface="KG Second Chances Solid" panose="02000000000000000000" pitchFamily="2" charset="0"/>
              </a:rPr>
              <a:t>*The Word document of the following slide is included in this file (in case it prints out blurry).</a:t>
            </a:r>
            <a:endParaRPr lang="en-US" sz="2800" dirty="0">
              <a:latin typeface="KG Second Chances Solid" panose="02000000000000000000" pitchFamily="2" charset="0"/>
            </a:endParaRPr>
          </a:p>
        </p:txBody>
      </p:sp>
    </p:spTree>
    <p:extLst>
      <p:ext uri="{BB962C8B-B14F-4D97-AF65-F5344CB8AC3E}">
        <p14:creationId xmlns:p14="http://schemas.microsoft.com/office/powerpoint/2010/main" val="239256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00386" y="788408"/>
            <a:ext cx="10092443" cy="1400383"/>
          </a:xfrm>
          <a:prstGeom prst="rect">
            <a:avLst/>
          </a:prstGeom>
          <a:noFill/>
        </p:spPr>
        <p:txBody>
          <a:bodyPr wrap="none" lIns="91440" tIns="45720" rIns="91440" bIns="45720">
            <a:spAutoFit/>
          </a:bodyPr>
          <a:lstStyle/>
          <a:p>
            <a:pPr algn="ctr"/>
            <a:r>
              <a:rPr lang="en-US" sz="8500" dirty="0" smtClean="0">
                <a:ln w="0"/>
                <a:effectLst>
                  <a:outerShdw blurRad="38100" dist="19050" dir="2700000" algn="tl" rotWithShape="0">
                    <a:schemeClr val="dk1">
                      <a:alpha val="40000"/>
                    </a:schemeClr>
                  </a:outerShdw>
                </a:effectLst>
                <a:latin typeface="KG Second Chances Sketch" panose="02000000000000000000" pitchFamily="2" charset="0"/>
              </a:rPr>
              <a:t>England’s Empire</a:t>
            </a:r>
            <a:endParaRPr lang="en-US" sz="85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336287" y="2410336"/>
            <a:ext cx="9820637" cy="393954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G Second Chances Solid" panose="02000000000000000000" pitchFamily="2" charset="0"/>
              </a:rPr>
              <a:t>In the past, England was one </a:t>
            </a:r>
            <a:r>
              <a:rPr lang="en-US" sz="2800" dirty="0">
                <a:latin typeface="KG Second Chances Solid" panose="02000000000000000000" pitchFamily="2" charset="0"/>
              </a:rPr>
              <a:t>of three </a:t>
            </a:r>
            <a:r>
              <a:rPr lang="en-US" sz="2800" dirty="0" smtClean="0">
                <a:latin typeface="KG Second Chances Solid" panose="02000000000000000000" pitchFamily="2" charset="0"/>
              </a:rPr>
              <a:t>countries--England</a:t>
            </a:r>
            <a:r>
              <a:rPr lang="en-US" sz="2800" dirty="0">
                <a:latin typeface="KG Second Chances Solid" panose="02000000000000000000" pitchFamily="2" charset="0"/>
              </a:rPr>
              <a:t>, Scotland, &amp; </a:t>
            </a:r>
            <a:r>
              <a:rPr lang="en-US" sz="2800" dirty="0" smtClean="0">
                <a:latin typeface="KG Second Chances Solid" panose="02000000000000000000" pitchFamily="2" charset="0"/>
              </a:rPr>
              <a:t>Wales.</a:t>
            </a:r>
            <a:endParaRPr lang="en-US" sz="2800" dirty="0">
              <a:latin typeface="KG Second Chances Solid" panose="02000000000000000000" pitchFamily="2" charset="0"/>
            </a:endParaRPr>
          </a:p>
          <a:p>
            <a:pPr marL="285750" indent="-285750">
              <a:buFont typeface="Arial" panose="020B0604020202020204" pitchFamily="34" charset="0"/>
              <a:buChar char="•"/>
            </a:pPr>
            <a:r>
              <a:rPr lang="en-US" sz="2800" dirty="0" smtClean="0">
                <a:latin typeface="KG Second Chances Solid" panose="02000000000000000000" pitchFamily="2" charset="0"/>
              </a:rPr>
              <a:t>In the 1700s</a:t>
            </a:r>
            <a:r>
              <a:rPr lang="en-US" sz="2800" dirty="0">
                <a:latin typeface="KG Second Chances Solid" panose="02000000000000000000" pitchFamily="2" charset="0"/>
              </a:rPr>
              <a:t>, the three united and became </a:t>
            </a:r>
            <a:r>
              <a:rPr lang="en-US" sz="2800" b="1" i="1" dirty="0">
                <a:latin typeface="KG Second Chances Solid" panose="02000000000000000000" pitchFamily="2" charset="0"/>
              </a:rPr>
              <a:t>Great </a:t>
            </a:r>
            <a:r>
              <a:rPr lang="en-US" sz="2800" b="1" i="1" dirty="0" smtClean="0">
                <a:latin typeface="KG Second Chances Solid" panose="02000000000000000000" pitchFamily="2" charset="0"/>
              </a:rPr>
              <a:t>Britain.</a:t>
            </a:r>
            <a:endParaRPr lang="en-US" sz="2800" b="1" i="1" dirty="0">
              <a:latin typeface="KG Second Chances Solid" panose="02000000000000000000" pitchFamily="2" charset="0"/>
            </a:endParaRPr>
          </a:p>
          <a:p>
            <a:pPr marL="285750" indent="-285750">
              <a:buFont typeface="Arial" panose="020B0604020202020204" pitchFamily="34" charset="0"/>
              <a:buChar char="•"/>
            </a:pPr>
            <a:r>
              <a:rPr lang="en-US" sz="2800" dirty="0" smtClean="0">
                <a:latin typeface="KG Second Chances Solid" panose="02000000000000000000" pitchFamily="2" charset="0"/>
              </a:rPr>
              <a:t>The British </a:t>
            </a:r>
            <a:r>
              <a:rPr lang="en-US" sz="2800" dirty="0">
                <a:latin typeface="KG Second Chances Solid" panose="02000000000000000000" pitchFamily="2" charset="0"/>
              </a:rPr>
              <a:t>empire was the largest in </a:t>
            </a:r>
            <a:r>
              <a:rPr lang="en-US" sz="2800" dirty="0" smtClean="0">
                <a:latin typeface="KG Second Chances Solid" panose="02000000000000000000" pitchFamily="2" charset="0"/>
              </a:rPr>
              <a:t>history.</a:t>
            </a:r>
            <a:endParaRPr lang="en-US" sz="2800" dirty="0">
              <a:latin typeface="KG Second Chances Solid" panose="02000000000000000000" pitchFamily="2" charset="0"/>
            </a:endParaRPr>
          </a:p>
          <a:p>
            <a:pPr marL="914400" lvl="1" indent="-457200">
              <a:buFont typeface="Courier New" panose="02070309020205020404" pitchFamily="49" charset="0"/>
              <a:buChar char="o"/>
            </a:pPr>
            <a:r>
              <a:rPr lang="en-US" sz="2800" dirty="0" smtClean="0">
                <a:latin typeface="KG Second Chances Solid" panose="02000000000000000000" pitchFamily="2" charset="0"/>
              </a:rPr>
              <a:t>At </a:t>
            </a:r>
            <a:r>
              <a:rPr lang="en-US" sz="2800" dirty="0">
                <a:latin typeface="KG Second Chances Solid" panose="02000000000000000000" pitchFamily="2" charset="0"/>
              </a:rPr>
              <a:t>its peak, Great Britain controlled: Canada, Australia, India, much of Africa, and numerous </a:t>
            </a:r>
            <a:r>
              <a:rPr lang="en-US" sz="2800" dirty="0" smtClean="0">
                <a:latin typeface="KG Second Chances Solid" panose="02000000000000000000" pitchFamily="2" charset="0"/>
              </a:rPr>
              <a:t>islands all over the world.</a:t>
            </a:r>
            <a:endParaRPr lang="en-US" sz="2800" dirty="0">
              <a:latin typeface="KG Second Chances Solid" panose="02000000000000000000" pitchFamily="2" charset="0"/>
            </a:endParaRP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2971056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00386" y="788408"/>
            <a:ext cx="10092443" cy="1400383"/>
          </a:xfrm>
          <a:prstGeom prst="rect">
            <a:avLst/>
          </a:prstGeom>
          <a:noFill/>
        </p:spPr>
        <p:txBody>
          <a:bodyPr wrap="none" lIns="91440" tIns="45720" rIns="91440" bIns="45720">
            <a:spAutoFit/>
          </a:bodyPr>
          <a:lstStyle/>
          <a:p>
            <a:pPr algn="ctr"/>
            <a:r>
              <a:rPr lang="en-US" sz="8500" dirty="0" smtClean="0">
                <a:ln w="0"/>
                <a:effectLst>
                  <a:outerShdw blurRad="38100" dist="19050" dir="2700000" algn="tl" rotWithShape="0">
                    <a:schemeClr val="dk1">
                      <a:alpha val="40000"/>
                    </a:schemeClr>
                  </a:outerShdw>
                </a:effectLst>
                <a:latin typeface="KG Second Chances Sketch" panose="02000000000000000000" pitchFamily="2" charset="0"/>
              </a:rPr>
              <a:t>England’s Empire</a:t>
            </a:r>
            <a:endParaRPr lang="en-US" sz="85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336287" y="2410336"/>
            <a:ext cx="9820637" cy="393954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Second Chances Solid" panose="02000000000000000000" pitchFamily="2" charset="0"/>
              </a:rPr>
              <a:t>North America came under British control in the </a:t>
            </a:r>
            <a:r>
              <a:rPr lang="en-US" sz="2800" dirty="0" smtClean="0">
                <a:latin typeface="KG Second Chances Solid" panose="02000000000000000000" pitchFamily="2" charset="0"/>
              </a:rPr>
              <a:t>1700s.</a:t>
            </a:r>
            <a:endParaRPr lang="en-US" sz="2800" dirty="0">
              <a:latin typeface="KG Second Chances Solid" panose="02000000000000000000" pitchFamily="2" charset="0"/>
            </a:endParaRPr>
          </a:p>
          <a:p>
            <a:pPr marL="914400" lvl="1" indent="-457200">
              <a:buFont typeface="Courier New" panose="02070309020205020404" pitchFamily="49" charset="0"/>
              <a:buChar char="o"/>
            </a:pPr>
            <a:r>
              <a:rPr lang="en-US" sz="2800" dirty="0" smtClean="0">
                <a:latin typeface="KG Second Chances Solid" panose="02000000000000000000" pitchFamily="2" charset="0"/>
              </a:rPr>
              <a:t>It lost the American </a:t>
            </a:r>
            <a:r>
              <a:rPr lang="en-US" sz="2800" dirty="0">
                <a:latin typeface="KG Second Chances Solid" panose="02000000000000000000" pitchFamily="2" charset="0"/>
              </a:rPr>
              <a:t>colonies in </a:t>
            </a:r>
            <a:r>
              <a:rPr lang="en-US" sz="2800" dirty="0" smtClean="0">
                <a:latin typeface="KG Second Chances Solid" panose="02000000000000000000" pitchFamily="2" charset="0"/>
              </a:rPr>
              <a:t>1776, but maintained </a:t>
            </a:r>
            <a:r>
              <a:rPr lang="en-US" sz="2800" dirty="0">
                <a:latin typeface="KG Second Chances Solid" panose="02000000000000000000" pitchFamily="2" charset="0"/>
              </a:rPr>
              <a:t>control over Canada until </a:t>
            </a:r>
            <a:r>
              <a:rPr lang="en-US" sz="2800" dirty="0" smtClean="0">
                <a:latin typeface="KG Second Chances Solid" panose="02000000000000000000" pitchFamily="2" charset="0"/>
              </a:rPr>
              <a:t>the 20</a:t>
            </a:r>
            <a:r>
              <a:rPr lang="en-US" sz="2800" baseline="30000" dirty="0" smtClean="0">
                <a:latin typeface="KG Second Chances Solid" panose="02000000000000000000" pitchFamily="2" charset="0"/>
              </a:rPr>
              <a:t>th</a:t>
            </a:r>
            <a:r>
              <a:rPr lang="en-US" sz="2800" dirty="0" smtClean="0">
                <a:latin typeface="KG Second Chances Solid" panose="02000000000000000000" pitchFamily="2" charset="0"/>
              </a:rPr>
              <a:t> century.</a:t>
            </a:r>
            <a:endParaRPr lang="en-US" sz="2800" dirty="0">
              <a:latin typeface="KG Second Chances Solid" panose="02000000000000000000" pitchFamily="2" charset="0"/>
            </a:endParaRPr>
          </a:p>
          <a:p>
            <a:pPr marL="285750" indent="-285750">
              <a:buFont typeface="Arial" panose="020B0604020202020204" pitchFamily="34" charset="0"/>
              <a:buChar char="•"/>
            </a:pPr>
            <a:r>
              <a:rPr lang="en-US" sz="2800" dirty="0">
                <a:latin typeface="KG Second Chances Solid" panose="02000000000000000000" pitchFamily="2" charset="0"/>
              </a:rPr>
              <a:t>Great Britain colonized Australia in </a:t>
            </a:r>
            <a:r>
              <a:rPr lang="en-US" sz="2800" dirty="0" smtClean="0">
                <a:latin typeface="KG Second Chances Solid" panose="02000000000000000000" pitchFamily="2" charset="0"/>
              </a:rPr>
              <a:t>1788.</a:t>
            </a:r>
            <a:endParaRPr lang="en-US" sz="2800" dirty="0">
              <a:latin typeface="KG Second Chances Solid" panose="02000000000000000000" pitchFamily="2" charset="0"/>
            </a:endParaRPr>
          </a:p>
          <a:p>
            <a:pPr marL="914400" lvl="1" indent="-457200">
              <a:buFont typeface="Courier New" panose="02070309020205020404" pitchFamily="49" charset="0"/>
              <a:buChar char="o"/>
            </a:pPr>
            <a:r>
              <a:rPr lang="en-US" sz="2800" dirty="0" smtClean="0">
                <a:latin typeface="KG Second Chances Solid" panose="02000000000000000000" pitchFamily="2" charset="0"/>
              </a:rPr>
              <a:t>It was used as </a:t>
            </a:r>
            <a:r>
              <a:rPr lang="en-US" sz="2800" dirty="0">
                <a:latin typeface="KG Second Chances Solid" panose="02000000000000000000" pitchFamily="2" charset="0"/>
              </a:rPr>
              <a:t>a </a:t>
            </a:r>
            <a:r>
              <a:rPr lang="en-US" sz="2800" b="1" dirty="0">
                <a:latin typeface="KG Second Chances Solid" panose="02000000000000000000" pitchFamily="2" charset="0"/>
              </a:rPr>
              <a:t>penal</a:t>
            </a:r>
            <a:r>
              <a:rPr lang="en-US" sz="2800" dirty="0">
                <a:latin typeface="KG Second Chances Solid" panose="02000000000000000000" pitchFamily="2" charset="0"/>
              </a:rPr>
              <a:t> (prison) colony to relieve overcrowded jails in </a:t>
            </a:r>
            <a:r>
              <a:rPr lang="en-US" sz="2800" dirty="0" smtClean="0">
                <a:latin typeface="KG Second Chances Solid" panose="02000000000000000000" pitchFamily="2" charset="0"/>
              </a:rPr>
              <a:t>England.</a:t>
            </a:r>
            <a:endParaRPr lang="en-US" sz="2800" dirty="0">
              <a:latin typeface="KG Second Chances Solid" panose="02000000000000000000" pitchFamily="2" charset="0"/>
            </a:endParaRP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113062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478348" y="788408"/>
            <a:ext cx="9536521" cy="1400383"/>
          </a:xfrm>
          <a:prstGeom prst="rect">
            <a:avLst/>
          </a:prstGeom>
          <a:noFill/>
        </p:spPr>
        <p:txBody>
          <a:bodyPr wrap="none" lIns="91440" tIns="45720" rIns="91440" bIns="45720">
            <a:spAutoFit/>
          </a:bodyPr>
          <a:lstStyle/>
          <a:p>
            <a:pPr algn="ctr"/>
            <a:r>
              <a:rPr lang="en-US" sz="8500" dirty="0" smtClean="0">
                <a:ln w="0"/>
                <a:effectLst>
                  <a:outerShdw blurRad="38100" dist="19050" dir="2700000" algn="tl" rotWithShape="0">
                    <a:schemeClr val="dk1">
                      <a:alpha val="40000"/>
                    </a:schemeClr>
                  </a:outerShdw>
                </a:effectLst>
                <a:latin typeface="KG Second Chances Sketch" panose="02000000000000000000" pitchFamily="2" charset="0"/>
              </a:rPr>
              <a:t>France’s Empire</a:t>
            </a:r>
            <a:endParaRPr lang="en-US" sz="85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336287" y="2410336"/>
            <a:ext cx="9820637" cy="30777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Second Chances Solid" panose="02000000000000000000" pitchFamily="2" charset="0"/>
              </a:rPr>
              <a:t>France </a:t>
            </a:r>
            <a:r>
              <a:rPr lang="en-US" sz="2800" dirty="0">
                <a:latin typeface="KG Second Chances Solid" panose="02000000000000000000" pitchFamily="2" charset="0"/>
              </a:rPr>
              <a:t>possessed colonies around the world from 1600 to </a:t>
            </a:r>
            <a:r>
              <a:rPr lang="en-US" sz="2800" dirty="0" smtClean="0">
                <a:latin typeface="KG Second Chances Solid" panose="02000000000000000000" pitchFamily="2" charset="0"/>
              </a:rPr>
              <a:t>1900.</a:t>
            </a:r>
            <a:endParaRPr lang="en-US" sz="2800" dirty="0">
              <a:latin typeface="KG Second Chances Solid" panose="02000000000000000000" pitchFamily="2" charset="0"/>
            </a:endParaRPr>
          </a:p>
          <a:p>
            <a:pPr marL="457200" indent="-457200">
              <a:buFont typeface="Arial" panose="020B0604020202020204" pitchFamily="34" charset="0"/>
              <a:buChar char="•"/>
            </a:pPr>
            <a:r>
              <a:rPr lang="en-US" sz="2800" dirty="0" smtClean="0">
                <a:latin typeface="KG Second Chances Solid" panose="02000000000000000000" pitchFamily="2" charset="0"/>
              </a:rPr>
              <a:t>It also </a:t>
            </a:r>
            <a:r>
              <a:rPr lang="en-US" sz="2800" dirty="0">
                <a:latin typeface="KG Second Chances Solid" panose="02000000000000000000" pitchFamily="2" charset="0"/>
              </a:rPr>
              <a:t>dominated much of the European </a:t>
            </a:r>
            <a:r>
              <a:rPr lang="en-US" sz="2800" dirty="0" smtClean="0">
                <a:latin typeface="KG Second Chances Solid" panose="02000000000000000000" pitchFamily="2" charset="0"/>
              </a:rPr>
              <a:t>continent.</a:t>
            </a:r>
            <a:endParaRPr lang="en-US" sz="2800" dirty="0">
              <a:latin typeface="KG Second Chances Solid" panose="02000000000000000000" pitchFamily="2" charset="0"/>
            </a:endParaRPr>
          </a:p>
          <a:p>
            <a:pPr marL="914400" lvl="1" indent="-457200">
              <a:buFont typeface="Courier New" panose="02070309020205020404" pitchFamily="49" charset="0"/>
              <a:buChar char="o"/>
            </a:pPr>
            <a:r>
              <a:rPr lang="en-US" sz="2800" dirty="0" smtClean="0">
                <a:latin typeface="KG Second Chances Solid" panose="02000000000000000000" pitchFamily="2" charset="0"/>
              </a:rPr>
              <a:t>By </a:t>
            </a:r>
            <a:r>
              <a:rPr lang="en-US" sz="2800" dirty="0">
                <a:latin typeface="KG Second Chances Solid" panose="02000000000000000000" pitchFamily="2" charset="0"/>
              </a:rPr>
              <a:t>1812, France controlled much of </a:t>
            </a:r>
            <a:r>
              <a:rPr lang="en-US" sz="2800" dirty="0" smtClean="0">
                <a:latin typeface="KG Second Chances Solid" panose="02000000000000000000" pitchFamily="2" charset="0"/>
              </a:rPr>
              <a:t>Germany</a:t>
            </a:r>
            <a:r>
              <a:rPr lang="en-US" sz="2800" dirty="0">
                <a:latin typeface="KG Second Chances Solid" panose="02000000000000000000" pitchFamily="2" charset="0"/>
              </a:rPr>
              <a:t> </a:t>
            </a:r>
            <a:r>
              <a:rPr lang="en-US" sz="2800" dirty="0" smtClean="0">
                <a:latin typeface="KG Second Chances Solid" panose="02000000000000000000" pitchFamily="2" charset="0"/>
              </a:rPr>
              <a:t>and Italy.</a:t>
            </a:r>
            <a:endParaRPr lang="en-US" sz="2800" dirty="0">
              <a:latin typeface="KG Second Chances Solid" panose="02000000000000000000" pitchFamily="2" charset="0"/>
            </a:endParaRP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91377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478348" y="788408"/>
            <a:ext cx="9536521" cy="1400383"/>
          </a:xfrm>
          <a:prstGeom prst="rect">
            <a:avLst/>
          </a:prstGeom>
          <a:noFill/>
        </p:spPr>
        <p:txBody>
          <a:bodyPr wrap="none" lIns="91440" tIns="45720" rIns="91440" bIns="45720">
            <a:spAutoFit/>
          </a:bodyPr>
          <a:lstStyle/>
          <a:p>
            <a:pPr algn="ctr"/>
            <a:r>
              <a:rPr lang="en-US" sz="8500" dirty="0" smtClean="0">
                <a:ln w="0"/>
                <a:effectLst>
                  <a:outerShdw blurRad="38100" dist="19050" dir="2700000" algn="tl" rotWithShape="0">
                    <a:schemeClr val="dk1">
                      <a:alpha val="40000"/>
                    </a:schemeClr>
                  </a:outerShdw>
                </a:effectLst>
                <a:latin typeface="KG Second Chances Sketch" panose="02000000000000000000" pitchFamily="2" charset="0"/>
              </a:rPr>
              <a:t>France’s Empire</a:t>
            </a:r>
            <a:endParaRPr lang="en-US" sz="85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336287" y="2410336"/>
            <a:ext cx="9820637" cy="437042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G Second Chances Solid" panose="02000000000000000000" pitchFamily="2" charset="0"/>
              </a:rPr>
              <a:t>France established </a:t>
            </a:r>
            <a:r>
              <a:rPr lang="en-US" sz="2800" dirty="0">
                <a:latin typeface="KG Second Chances Solid" panose="02000000000000000000" pitchFamily="2" charset="0"/>
              </a:rPr>
              <a:t>other colonies in the 16th-17</a:t>
            </a:r>
            <a:r>
              <a:rPr lang="en-US" sz="2800" baseline="30000" dirty="0">
                <a:latin typeface="KG Second Chances Solid" panose="02000000000000000000" pitchFamily="2" charset="0"/>
              </a:rPr>
              <a:t>th</a:t>
            </a:r>
            <a:r>
              <a:rPr lang="en-US" sz="2800" dirty="0">
                <a:latin typeface="KG Second Chances Solid" panose="02000000000000000000" pitchFamily="2" charset="0"/>
              </a:rPr>
              <a:t> centuries:</a:t>
            </a:r>
          </a:p>
          <a:p>
            <a:pPr marL="742950" lvl="1" indent="-285750">
              <a:buFont typeface="Arial" panose="020B0604020202020204" pitchFamily="34" charset="0"/>
              <a:buChar char="•"/>
            </a:pPr>
            <a:r>
              <a:rPr lang="en-US" sz="2800" dirty="0">
                <a:latin typeface="KG Second Chances Solid" panose="02000000000000000000" pitchFamily="2" charset="0"/>
              </a:rPr>
              <a:t>--Islands in the Caribbean, the Indian Ocean, the South Pacific, the North Pacific, &amp; the North </a:t>
            </a:r>
            <a:r>
              <a:rPr lang="en-US" sz="2800" dirty="0" smtClean="0">
                <a:latin typeface="KG Second Chances Solid" panose="02000000000000000000" pitchFamily="2" charset="0"/>
              </a:rPr>
              <a:t>Atlantic</a:t>
            </a:r>
          </a:p>
          <a:p>
            <a:pPr marL="742950" lvl="1" indent="-285750">
              <a:buFont typeface="Arial" panose="020B0604020202020204" pitchFamily="34" charset="0"/>
              <a:buChar char="•"/>
            </a:pPr>
            <a:endParaRPr lang="en-US" sz="2800" dirty="0">
              <a:latin typeface="KG Second Chances Solid" panose="02000000000000000000" pitchFamily="2" charset="0"/>
            </a:endParaRPr>
          </a:p>
          <a:p>
            <a:pPr marL="285750" indent="-285750">
              <a:buFont typeface="Arial" panose="020B0604020202020204" pitchFamily="34" charset="0"/>
              <a:buChar char="•"/>
            </a:pPr>
            <a:r>
              <a:rPr lang="en-US" sz="2800" dirty="0">
                <a:latin typeface="KG Second Chances Solid" panose="02000000000000000000" pitchFamily="2" charset="0"/>
              </a:rPr>
              <a:t>France also maintained influence in Canada, South America, Southeast Asia, &amp; Northwest </a:t>
            </a:r>
            <a:r>
              <a:rPr lang="en-US" sz="2800" dirty="0" smtClean="0">
                <a:latin typeface="KG Second Chances Solid" panose="02000000000000000000" pitchFamily="2" charset="0"/>
              </a:rPr>
              <a:t>Africa.</a:t>
            </a:r>
            <a:endParaRPr lang="en-US" sz="2800" dirty="0">
              <a:latin typeface="KG Second Chances Solid" panose="02000000000000000000" pitchFamily="2" charset="0"/>
            </a:endParaRP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261079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83877" y="0"/>
            <a:ext cx="644300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newworl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573" y="0"/>
            <a:ext cx="63868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17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95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411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2" y="321972"/>
            <a:ext cx="11269014" cy="610458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72732" y="592428"/>
            <a:ext cx="10715223" cy="3847207"/>
          </a:xfrm>
          <a:prstGeom prst="rect">
            <a:avLst/>
          </a:prstGeom>
          <a:noFill/>
        </p:spPr>
        <p:txBody>
          <a:bodyPr wrap="square" rtlCol="0">
            <a:spAutoFit/>
          </a:bodyPr>
          <a:lstStyle/>
          <a:p>
            <a:pPr algn="ctr"/>
            <a:r>
              <a:rPr lang="en-US" sz="6600" dirty="0" smtClean="0">
                <a:latin typeface="KG Second Chances Sketch" panose="02000000000000000000" pitchFamily="2" charset="0"/>
              </a:rPr>
              <a:t>Teachers:</a:t>
            </a:r>
          </a:p>
          <a:p>
            <a:pPr algn="ctr"/>
            <a:endParaRPr lang="en-US" sz="6600" dirty="0" smtClean="0">
              <a:latin typeface="KG Second Chances Sketch" panose="02000000000000000000" pitchFamily="2" charset="0"/>
            </a:endParaRPr>
          </a:p>
          <a:p>
            <a:pPr algn="ctr"/>
            <a:r>
              <a:rPr lang="en-US" sz="2800" dirty="0" smtClean="0">
                <a:latin typeface="KG Second Chances Solid" panose="02000000000000000000" pitchFamily="2" charset="0"/>
              </a:rPr>
              <a:t>Print out the following slide (there are 2 per page). Have the students color the empires for the European countries based on what they learned in the discussion.</a:t>
            </a:r>
            <a:endParaRPr lang="en-US" sz="2800" dirty="0">
              <a:latin typeface="KG Second Chances Solid" panose="02000000000000000000" pitchFamily="2" charset="0"/>
            </a:endParaRPr>
          </a:p>
        </p:txBody>
      </p:sp>
    </p:spTree>
    <p:extLst>
      <p:ext uri="{BB962C8B-B14F-4D97-AF65-F5344CB8AC3E}">
        <p14:creationId xmlns:p14="http://schemas.microsoft.com/office/powerpoint/2010/main" val="3303876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40192" y="0"/>
            <a:ext cx="6151808" cy="6858000"/>
          </a:xfrm>
          <a:prstGeom prst="rect">
            <a:avLst/>
          </a:prstGeom>
        </p:spPr>
      </p:pic>
      <p:pic>
        <p:nvPicPr>
          <p:cNvPr id="4" name="Picture 3"/>
          <p:cNvPicPr>
            <a:picLocks noChangeAspect="1"/>
          </p:cNvPicPr>
          <p:nvPr/>
        </p:nvPicPr>
        <p:blipFill>
          <a:blip r:embed="rId2"/>
          <a:stretch>
            <a:fillRect/>
          </a:stretch>
        </p:blipFill>
        <p:spPr>
          <a:xfrm>
            <a:off x="1" y="0"/>
            <a:ext cx="6130343" cy="6858000"/>
          </a:xfrm>
          <a:prstGeom prst="rect">
            <a:avLst/>
          </a:prstGeom>
        </p:spPr>
      </p:pic>
    </p:spTree>
    <p:extLst>
      <p:ext uri="{BB962C8B-B14F-4D97-AF65-F5344CB8AC3E}">
        <p14:creationId xmlns:p14="http://schemas.microsoft.com/office/powerpoint/2010/main" val="2194827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2" y="321972"/>
            <a:ext cx="11269014" cy="610458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72732" y="592428"/>
            <a:ext cx="10715223" cy="3416320"/>
          </a:xfrm>
          <a:prstGeom prst="rect">
            <a:avLst/>
          </a:prstGeom>
          <a:noFill/>
        </p:spPr>
        <p:txBody>
          <a:bodyPr wrap="square" rtlCol="0">
            <a:spAutoFit/>
          </a:bodyPr>
          <a:lstStyle/>
          <a:p>
            <a:pPr algn="ctr"/>
            <a:r>
              <a:rPr lang="en-US" sz="6600" dirty="0" smtClean="0">
                <a:latin typeface="KG Second Chances Sketch" panose="02000000000000000000" pitchFamily="2" charset="0"/>
              </a:rPr>
              <a:t>Teachers:</a:t>
            </a:r>
          </a:p>
          <a:p>
            <a:pPr algn="ctr"/>
            <a:endParaRPr lang="en-US" sz="6600" dirty="0" smtClean="0">
              <a:latin typeface="KG Second Chances Sketch" panose="02000000000000000000" pitchFamily="2" charset="0"/>
            </a:endParaRPr>
          </a:p>
          <a:p>
            <a:pPr algn="ctr"/>
            <a:r>
              <a:rPr lang="en-US" sz="2800" dirty="0" smtClean="0">
                <a:latin typeface="KG Second Chances Solid" panose="02000000000000000000" pitchFamily="2" charset="0"/>
              </a:rPr>
              <a:t>Print out the following slide for each student. Have the students create a “</a:t>
            </a:r>
            <a:r>
              <a:rPr lang="en-US" sz="2800" dirty="0" err="1" smtClean="0">
                <a:latin typeface="KG Second Chances Solid" panose="02000000000000000000" pitchFamily="2" charset="0"/>
              </a:rPr>
              <a:t>famousbook</a:t>
            </a:r>
            <a:r>
              <a:rPr lang="en-US" sz="2800" dirty="0" smtClean="0">
                <a:latin typeface="KG Second Chances Solid" panose="02000000000000000000" pitchFamily="2" charset="0"/>
              </a:rPr>
              <a:t>” page for Prince Henry the Navigator and for Christopher Columbus.</a:t>
            </a:r>
            <a:endParaRPr lang="en-US" sz="2800" dirty="0">
              <a:latin typeface="KG Second Chances Solid" panose="02000000000000000000" pitchFamily="2" charset="0"/>
            </a:endParaRPr>
          </a:p>
        </p:txBody>
      </p:sp>
    </p:spTree>
    <p:extLst>
      <p:ext uri="{BB962C8B-B14F-4D97-AF65-F5344CB8AC3E}">
        <p14:creationId xmlns:p14="http://schemas.microsoft.com/office/powerpoint/2010/main" val="4115713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537915" cy="6858000"/>
          </a:xfrm>
          <a:prstGeom prst="rect">
            <a:avLst/>
          </a:prstGeom>
        </p:spPr>
      </p:pic>
      <p:pic>
        <p:nvPicPr>
          <p:cNvPr id="5" name="Picture 4"/>
          <p:cNvPicPr>
            <a:picLocks noChangeAspect="1"/>
          </p:cNvPicPr>
          <p:nvPr/>
        </p:nvPicPr>
        <p:blipFill>
          <a:blip r:embed="rId2"/>
          <a:stretch>
            <a:fillRect/>
          </a:stretch>
        </p:blipFill>
        <p:spPr>
          <a:xfrm>
            <a:off x="6654085" y="0"/>
            <a:ext cx="5537915" cy="6858000"/>
          </a:xfrm>
          <a:prstGeom prst="rect">
            <a:avLst/>
          </a:prstGeom>
        </p:spPr>
      </p:pic>
    </p:spTree>
    <p:extLst>
      <p:ext uri="{BB962C8B-B14F-4D97-AF65-F5344CB8AC3E}">
        <p14:creationId xmlns:p14="http://schemas.microsoft.com/office/powerpoint/2010/main" val="356823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619352" y="-761612"/>
            <a:ext cx="6898005" cy="8341219"/>
          </a:xfrm>
          <a:prstGeom prst="rect">
            <a:avLst/>
          </a:prstGeom>
        </p:spPr>
      </p:pic>
    </p:spTree>
    <p:extLst>
      <p:ext uri="{BB962C8B-B14F-4D97-AF65-F5344CB8AC3E}">
        <p14:creationId xmlns:p14="http://schemas.microsoft.com/office/powerpoint/2010/main" val="1255892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2" y="321972"/>
            <a:ext cx="11269014" cy="610458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72732" y="592428"/>
            <a:ext cx="10715223" cy="3847207"/>
          </a:xfrm>
          <a:prstGeom prst="rect">
            <a:avLst/>
          </a:prstGeom>
          <a:noFill/>
        </p:spPr>
        <p:txBody>
          <a:bodyPr wrap="square" rtlCol="0">
            <a:spAutoFit/>
          </a:bodyPr>
          <a:lstStyle/>
          <a:p>
            <a:pPr algn="ctr"/>
            <a:r>
              <a:rPr lang="en-US" sz="6600" dirty="0" smtClean="0">
                <a:latin typeface="KG Second Chances Sketch" panose="02000000000000000000" pitchFamily="2" charset="0"/>
              </a:rPr>
              <a:t>Teachers:</a:t>
            </a:r>
          </a:p>
          <a:p>
            <a:pPr algn="ctr"/>
            <a:endParaRPr lang="en-US" sz="6600" dirty="0" smtClean="0">
              <a:latin typeface="KG Second Chances Sketch" panose="02000000000000000000" pitchFamily="2" charset="0"/>
            </a:endParaRPr>
          </a:p>
          <a:p>
            <a:pPr algn="ctr"/>
            <a:r>
              <a:rPr lang="en-US" sz="2800" dirty="0" smtClean="0">
                <a:latin typeface="KG Second Chances Solid" panose="02000000000000000000" pitchFamily="2" charset="0"/>
              </a:rPr>
              <a:t>Print out the following slide (there are 2 per page). Have the students complete the graphic organizer as a review of the information learned during the discussion.</a:t>
            </a:r>
            <a:endParaRPr lang="en-US" sz="2800" dirty="0">
              <a:latin typeface="KG Second Chances Solid" panose="02000000000000000000" pitchFamily="2" charset="0"/>
            </a:endParaRPr>
          </a:p>
        </p:txBody>
      </p:sp>
    </p:spTree>
    <p:extLst>
      <p:ext uri="{BB962C8B-B14F-4D97-AF65-F5344CB8AC3E}">
        <p14:creationId xmlns:p14="http://schemas.microsoft.com/office/powerpoint/2010/main" val="1423515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 y="-1"/>
            <a:ext cx="6130353" cy="6949440"/>
          </a:xfrm>
          <a:prstGeom prst="rect">
            <a:avLst/>
          </a:prstGeom>
        </p:spPr>
      </p:pic>
      <p:pic>
        <p:nvPicPr>
          <p:cNvPr id="5" name="Picture 4"/>
          <p:cNvPicPr>
            <a:picLocks noChangeAspect="1"/>
          </p:cNvPicPr>
          <p:nvPr/>
        </p:nvPicPr>
        <p:blipFill>
          <a:blip r:embed="rId2"/>
          <a:stretch>
            <a:fillRect/>
          </a:stretch>
        </p:blipFill>
        <p:spPr>
          <a:xfrm>
            <a:off x="6061647" y="0"/>
            <a:ext cx="6130353" cy="6949440"/>
          </a:xfrm>
          <a:prstGeom prst="rect">
            <a:avLst/>
          </a:prstGeom>
        </p:spPr>
      </p:pic>
    </p:spTree>
    <p:extLst>
      <p:ext uri="{BB962C8B-B14F-4D97-AF65-F5344CB8AC3E}">
        <p14:creationId xmlns:p14="http://schemas.microsoft.com/office/powerpoint/2010/main" val="1967289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6712479"/>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dirty="0" smtClean="0">
                <a:latin typeface="KBScaredStraight" panose="02000603000000000000" pitchFamily="2" charset="0"/>
                <a:ea typeface="KBScaredStraight" panose="02000603000000000000" pitchFamily="2" charset="0"/>
                <a:cs typeface="Arial" panose="020B0604020202020204" pitchFamily="34" charset="0"/>
              </a:rPr>
              <a:t>*Please note that this product is for single classroom use only.</a:t>
            </a:r>
          </a:p>
          <a:p>
            <a:pPr>
              <a:lnSpc>
                <a:spcPct val="107000"/>
              </a:lnSpc>
              <a:spcAft>
                <a:spcPts val="800"/>
              </a:spcAft>
            </a:pPr>
            <a:r>
              <a:rPr lang="en-US" dirty="0" smtClean="0">
                <a:latin typeface="KBScaredStraight" panose="02000603000000000000" pitchFamily="2" charset="0"/>
                <a:ea typeface="KBScaredStraight" panose="02000603000000000000" pitchFamily="2" charset="0"/>
                <a:cs typeface="Arial" panose="020B0604020202020204" pitchFamily="34" charset="0"/>
              </a:rPr>
              <a:t>© </a:t>
            </a:r>
            <a:r>
              <a:rPr lang="en-US"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dirty="0" smtClean="0">
                <a:latin typeface="KBScaredStraight" panose="02000603000000000000" pitchFamily="2" charset="0"/>
                <a:ea typeface="KBScaredStraight" panose="02000603000000000000" pitchFamily="2" charset="0"/>
                <a:cs typeface="Arial" panose="020B0604020202020204" pitchFamily="34" charset="0"/>
              </a:rPr>
              <a:t>).</a:t>
            </a:r>
            <a:endParaRPr lang="en-US"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4176990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algn="l"/>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a:t>
            </a:r>
            <a:endParaRPr lang="en-US" dirty="0">
              <a:latin typeface="KBScaredStraight" panose="02000603000000000000" pitchFamily="2" charset="0"/>
              <a:ea typeface="KBScaredStraight" panose="02000603000000000000" pitchFamily="2"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2225284" y="5071376"/>
            <a:ext cx="1585328" cy="1573408"/>
          </a:xfrm>
          <a:prstGeom prst="rect">
            <a:avLst/>
          </a:prstGeom>
        </p:spPr>
      </p:pic>
      <p:pic>
        <p:nvPicPr>
          <p:cNvPr id="8" name="Picture 7"/>
          <p:cNvPicPr>
            <a:picLocks noChangeAspect="1"/>
          </p:cNvPicPr>
          <p:nvPr/>
        </p:nvPicPr>
        <p:blipFill>
          <a:blip r:embed="rId4"/>
          <a:stretch>
            <a:fillRect/>
          </a:stretch>
        </p:blipFill>
        <p:spPr>
          <a:xfrm>
            <a:off x="4388364" y="2728550"/>
            <a:ext cx="1516380" cy="1516380"/>
          </a:xfrm>
          <a:prstGeom prst="rect">
            <a:avLst/>
          </a:prstGeom>
        </p:spPr>
      </p:pic>
    </p:spTree>
    <p:extLst>
      <p:ext uri="{BB962C8B-B14F-4D97-AF65-F5344CB8AC3E}">
        <p14:creationId xmlns:p14="http://schemas.microsoft.com/office/powerpoint/2010/main" val="257472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7211" y="4561689"/>
            <a:ext cx="3714789" cy="223568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73674" y="788408"/>
            <a:ext cx="8945847" cy="4247317"/>
          </a:xfrm>
          <a:prstGeom prst="rect">
            <a:avLst/>
          </a:prstGeom>
          <a:noFill/>
        </p:spPr>
        <p:txBody>
          <a:bodyPr wrap="none" lIns="91440" tIns="45720" rIns="91440" bIns="45720">
            <a:spAutoFit/>
          </a:bodyPr>
          <a:lstStyle/>
          <a:p>
            <a:pPr algn="ctr"/>
            <a:r>
              <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rPr>
              <a:t>European </a:t>
            </a:r>
          </a:p>
          <a:p>
            <a:pPr algn="ctr"/>
            <a:r>
              <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rPr>
              <a:t>Exploration </a:t>
            </a:r>
          </a:p>
          <a:p>
            <a:pPr algn="ctr"/>
            <a:r>
              <a:rPr lang="en-US" sz="9000" dirty="0" smtClean="0">
                <a:ln w="0"/>
                <a:effectLst>
                  <a:outerShdw blurRad="38100" dist="19050" dir="2700000" algn="tl" rotWithShape="0">
                    <a:schemeClr val="dk1">
                      <a:alpha val="40000"/>
                    </a:schemeClr>
                  </a:outerShdw>
                </a:effectLst>
                <a:latin typeface="KG Second Chances Sketch" panose="02000000000000000000" pitchFamily="2" charset="0"/>
              </a:rPr>
              <a:t>&amp; Colonization</a:t>
            </a:r>
            <a:endParaRPr lang="en-US" sz="9000" b="0" cap="none" spc="0" dirty="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899137" y="5120644"/>
            <a:ext cx="8398413" cy="492443"/>
          </a:xfrm>
          <a:prstGeom prst="rect">
            <a:avLst/>
          </a:prstGeom>
          <a:noFill/>
        </p:spPr>
        <p:txBody>
          <a:bodyPr wrap="square" rtlCol="0">
            <a:spAutoFit/>
          </a:bodyPr>
          <a:lstStyle/>
          <a:p>
            <a:pPr algn="ctr"/>
            <a:r>
              <a:rPr lang="en-US" sz="2600" dirty="0" smtClean="0">
                <a:solidFill>
                  <a:srgbClr val="663300"/>
                </a:solidFill>
                <a:latin typeface="KG Second Chances Solid" panose="02000000000000000000" pitchFamily="2" charset="0"/>
              </a:rPr>
              <a:t>Portugal, Spain, England, &amp; France</a:t>
            </a:r>
            <a:endParaRPr lang="en-US" sz="2600" dirty="0">
              <a:solidFill>
                <a:srgbClr val="663300"/>
              </a:solidFill>
              <a:latin typeface="KG Second Chances Solid" panose="02000000000000000000" pitchFamily="2"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313" y="952900"/>
            <a:ext cx="1647132" cy="1649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9381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030016" y="788408"/>
            <a:ext cx="6433171" cy="1477328"/>
          </a:xfrm>
          <a:prstGeom prst="rect">
            <a:avLst/>
          </a:prstGeom>
          <a:noFill/>
        </p:spPr>
        <p:txBody>
          <a:bodyPr wrap="none" lIns="91440" tIns="45720" rIns="91440" bIns="45720">
            <a:spAutoFit/>
          </a:bodyPr>
          <a:lstStyle/>
          <a:p>
            <a:pPr algn="ctr"/>
            <a:r>
              <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rPr>
              <a:t>The 3 G’s…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7233" y="5074276"/>
            <a:ext cx="3954767" cy="174227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293831" y="2290548"/>
            <a:ext cx="9820637" cy="4216539"/>
          </a:xfrm>
          <a:prstGeom prst="rect">
            <a:avLst/>
          </a:prstGeom>
          <a:noFill/>
        </p:spPr>
        <p:txBody>
          <a:bodyPr wrap="square" rtlCol="0">
            <a:spAutoFit/>
          </a:bodyPr>
          <a:lstStyle/>
          <a:p>
            <a:pPr algn="ctr"/>
            <a:r>
              <a:rPr lang="en-US" sz="2600" dirty="0" smtClean="0">
                <a:latin typeface="KG Second Chances Solid" panose="02000000000000000000" pitchFamily="2" charset="0"/>
              </a:rPr>
              <a:t>Why did Europeans go exploring?</a:t>
            </a:r>
          </a:p>
          <a:p>
            <a:pPr marL="457200" indent="-457200">
              <a:buFont typeface="+mj-lt"/>
              <a:buAutoNum type="arabicPeriod"/>
            </a:pPr>
            <a:r>
              <a:rPr lang="en-US" sz="2400" dirty="0" smtClean="0">
                <a:latin typeface="KG Second Chances Solid" panose="02000000000000000000" pitchFamily="2" charset="0"/>
              </a:rPr>
              <a:t>GOLD </a:t>
            </a:r>
          </a:p>
          <a:p>
            <a:pPr lvl="1"/>
            <a:r>
              <a:rPr lang="en-US" sz="2400" dirty="0" smtClean="0">
                <a:latin typeface="KG Second Chances Solid" panose="02000000000000000000" pitchFamily="2" charset="0"/>
              </a:rPr>
              <a:t>New trade routes opened up opportunities for wealth.</a:t>
            </a:r>
          </a:p>
          <a:p>
            <a:pPr lvl="1"/>
            <a:endParaRPr lang="en-US" sz="2400" dirty="0" smtClean="0">
              <a:latin typeface="KG Second Chances Solid" panose="02000000000000000000" pitchFamily="2" charset="0"/>
            </a:endParaRPr>
          </a:p>
          <a:p>
            <a:pPr marL="457200" indent="-457200">
              <a:buFont typeface="+mj-lt"/>
              <a:buAutoNum type="arabicPeriod"/>
            </a:pPr>
            <a:r>
              <a:rPr lang="en-US" sz="2400" dirty="0" smtClean="0">
                <a:latin typeface="KG Second Chances Solid" panose="02000000000000000000" pitchFamily="2" charset="0"/>
              </a:rPr>
              <a:t>GOD </a:t>
            </a:r>
          </a:p>
          <a:p>
            <a:pPr lvl="1"/>
            <a:r>
              <a:rPr lang="en-US" sz="2400" dirty="0" smtClean="0">
                <a:latin typeface="KG Second Chances Solid" panose="02000000000000000000" pitchFamily="2" charset="0"/>
              </a:rPr>
              <a:t>Missionaries wanted to spread Christianity.</a:t>
            </a:r>
          </a:p>
          <a:p>
            <a:pPr lvl="1"/>
            <a:endParaRPr lang="en-US" sz="2400" dirty="0" smtClean="0">
              <a:latin typeface="KG Second Chances Solid" panose="02000000000000000000" pitchFamily="2" charset="0"/>
            </a:endParaRPr>
          </a:p>
          <a:p>
            <a:pPr marL="457200" indent="-457200">
              <a:buFont typeface="+mj-lt"/>
              <a:buAutoNum type="arabicPeriod"/>
            </a:pPr>
            <a:r>
              <a:rPr lang="en-US" sz="2400" dirty="0" smtClean="0">
                <a:latin typeface="KG Second Chances Solid" panose="02000000000000000000" pitchFamily="2" charset="0"/>
              </a:rPr>
              <a:t>GLORY</a:t>
            </a:r>
          </a:p>
          <a:p>
            <a:pPr lvl="1"/>
            <a:r>
              <a:rPr lang="en-US" sz="2400" dirty="0" smtClean="0">
                <a:latin typeface="KG Second Chances Solid" panose="02000000000000000000" pitchFamily="2" charset="0"/>
              </a:rPr>
              <a:t>Explorers were considered famous heroes; countries competed for colonies.</a:t>
            </a:r>
          </a:p>
          <a:p>
            <a:endParaRPr lang="en-US" sz="2600" dirty="0">
              <a:latin typeface="KG Second Chances Solid" panose="02000000000000000000" pitchFamily="2" charset="0"/>
            </a:endParaRPr>
          </a:p>
        </p:txBody>
      </p:sp>
    </p:spTree>
    <p:extLst>
      <p:ext uri="{BB962C8B-B14F-4D97-AF65-F5344CB8AC3E}">
        <p14:creationId xmlns:p14="http://schemas.microsoft.com/office/powerpoint/2010/main" val="3179772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44170" y="788408"/>
            <a:ext cx="8404866" cy="1477328"/>
          </a:xfrm>
          <a:prstGeom prst="rect">
            <a:avLst/>
          </a:prstGeom>
          <a:noFill/>
        </p:spPr>
        <p:txBody>
          <a:bodyPr wrap="none" lIns="91440" tIns="45720" rIns="91440" bIns="45720">
            <a:spAutoFit/>
          </a:bodyPr>
          <a:lstStyle/>
          <a:p>
            <a:pPr algn="ctr"/>
            <a:r>
              <a:rPr lang="en-US" sz="9000" dirty="0" smtClean="0">
                <a:ln w="0"/>
                <a:effectLst>
                  <a:outerShdw blurRad="38100" dist="19050" dir="2700000" algn="tl" rotWithShape="0">
                    <a:schemeClr val="dk1">
                      <a:alpha val="40000"/>
                    </a:schemeClr>
                  </a:outerShdw>
                </a:effectLst>
                <a:latin typeface="KG Second Chances Sketch" panose="02000000000000000000" pitchFamily="2" charset="0"/>
              </a:rPr>
              <a:t>The </a:t>
            </a:r>
            <a:r>
              <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rPr>
              <a:t>Crusades</a:t>
            </a:r>
          </a:p>
        </p:txBody>
      </p:sp>
      <p:sp>
        <p:nvSpPr>
          <p:cNvPr id="7" name="TextBox 6"/>
          <p:cNvSpPr txBox="1"/>
          <p:nvPr/>
        </p:nvSpPr>
        <p:spPr>
          <a:xfrm>
            <a:off x="1293831" y="2290548"/>
            <a:ext cx="9820637" cy="437042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Second Chances Solid" panose="02000000000000000000" pitchFamily="2" charset="0"/>
              </a:rPr>
              <a:t>The Crusades were military expeditions sent by the Catholic Church to capture the Holy Land from the Muslim Turks.</a:t>
            </a:r>
          </a:p>
          <a:p>
            <a:pPr marL="457200" indent="-457200">
              <a:buFont typeface="Arial" panose="020B0604020202020204" pitchFamily="34" charset="0"/>
              <a:buChar char="•"/>
            </a:pPr>
            <a:r>
              <a:rPr lang="en-US" sz="2800" dirty="0" smtClean="0">
                <a:latin typeface="KG Second Chances Solid" panose="02000000000000000000" pitchFamily="2" charset="0"/>
              </a:rPr>
              <a:t>They were not successful, but did have a few positive results:</a:t>
            </a:r>
          </a:p>
          <a:p>
            <a:pPr marL="971550" lvl="1" indent="-514350">
              <a:buFont typeface="+mj-lt"/>
              <a:buAutoNum type="arabicPeriod"/>
            </a:pPr>
            <a:r>
              <a:rPr lang="en-US" sz="2800" dirty="0" smtClean="0">
                <a:latin typeface="KG Second Chances Solid" panose="02000000000000000000" pitchFamily="2" charset="0"/>
              </a:rPr>
              <a:t>Europeans learned to draw better maps and build better ships.</a:t>
            </a:r>
          </a:p>
          <a:p>
            <a:pPr marL="971550" lvl="1" indent="-514350">
              <a:buFont typeface="+mj-lt"/>
              <a:buAutoNum type="arabicPeriod"/>
            </a:pPr>
            <a:r>
              <a:rPr lang="en-US" sz="2800" dirty="0" smtClean="0">
                <a:latin typeface="KG Second Chances Solid" panose="02000000000000000000" pitchFamily="2" charset="0"/>
              </a:rPr>
              <a:t>Exposed Europeans to spices &amp; goods from the East.</a:t>
            </a:r>
          </a:p>
          <a:p>
            <a:endParaRPr lang="en-US" sz="2600" dirty="0">
              <a:latin typeface="KG Second Chances Solid" panose="02000000000000000000" pitchFamily="2" charset="0"/>
            </a:endParaRPr>
          </a:p>
        </p:txBody>
      </p:sp>
      <p:pic>
        <p:nvPicPr>
          <p:cNvPr id="8" name="Picture 4" descr="C:\Documents and Settings\e200602727\Local Settings\Temporary Internet Files\Content.IE5\OF5EORU5\MCj0149321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412" y="144600"/>
            <a:ext cx="1371600" cy="229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07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151188" y="788408"/>
            <a:ext cx="8190832" cy="1477328"/>
          </a:xfrm>
          <a:prstGeom prst="rect">
            <a:avLst/>
          </a:prstGeom>
          <a:noFill/>
        </p:spPr>
        <p:txBody>
          <a:bodyPr wrap="none" lIns="91440" tIns="45720" rIns="91440" bIns="45720">
            <a:spAutoFit/>
          </a:bodyPr>
          <a:lstStyle/>
          <a:p>
            <a:pPr algn="ctr"/>
            <a:r>
              <a:rPr lang="en-US" sz="9000" dirty="0" smtClean="0">
                <a:ln w="0"/>
                <a:effectLst>
                  <a:outerShdw blurRad="38100" dist="19050" dir="2700000" algn="tl" rotWithShape="0">
                    <a:schemeClr val="dk1">
                      <a:alpha val="40000"/>
                    </a:schemeClr>
                  </a:outerShdw>
                </a:effectLst>
                <a:latin typeface="KG Second Chances Sketch" panose="02000000000000000000" pitchFamily="2" charset="0"/>
              </a:rPr>
              <a:t>Trade Routes</a:t>
            </a:r>
            <a:endPar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293831" y="2290548"/>
            <a:ext cx="9820637" cy="437042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Second Chances Solid" panose="02000000000000000000" pitchFamily="2" charset="0"/>
              </a:rPr>
              <a:t>In the 1400s, major trade routes  from the East to Europe went through 2 Italian cities (Venice &amp; Genoa).</a:t>
            </a:r>
          </a:p>
          <a:p>
            <a:pPr marL="457200" indent="-457200">
              <a:buFont typeface="Arial" panose="020B0604020202020204" pitchFamily="34" charset="0"/>
              <a:buChar char="•"/>
            </a:pPr>
            <a:endParaRPr lang="en-US" sz="2800" dirty="0" smtClean="0">
              <a:latin typeface="KG Second Chances Solid" panose="02000000000000000000" pitchFamily="2" charset="0"/>
            </a:endParaRPr>
          </a:p>
          <a:p>
            <a:pPr marL="457200" indent="-457200">
              <a:buFont typeface="Arial" panose="020B0604020202020204" pitchFamily="34" charset="0"/>
              <a:buChar char="•"/>
            </a:pPr>
            <a:r>
              <a:rPr lang="en-US" sz="2800" dirty="0" smtClean="0">
                <a:latin typeface="KG Second Chances Solid" panose="02000000000000000000" pitchFamily="2" charset="0"/>
              </a:rPr>
              <a:t>Italian merchants marked up the prices on the goods &amp; sold them throughout Europe.</a:t>
            </a:r>
            <a:endParaRPr lang="en-US" sz="2800" dirty="0">
              <a:latin typeface="KG Second Chances Solid" panose="02000000000000000000" pitchFamily="2" charset="0"/>
            </a:endParaRPr>
          </a:p>
          <a:p>
            <a:pPr marL="457200" indent="-457200">
              <a:buFont typeface="Arial" panose="020B0604020202020204" pitchFamily="34" charset="0"/>
              <a:buChar char="•"/>
            </a:pPr>
            <a:r>
              <a:rPr lang="en-US" sz="2800" dirty="0" smtClean="0">
                <a:latin typeface="KG Second Chances Solid" panose="02000000000000000000" pitchFamily="2" charset="0"/>
              </a:rPr>
              <a:t>Other European countries resented the huge profits made by Italians &amp; began to look for other routes to the East…</a:t>
            </a:r>
          </a:p>
          <a:p>
            <a:endParaRPr lang="en-US" sz="2600" dirty="0">
              <a:latin typeface="KG Second Chances Solid" panose="02000000000000000000" pitchFamily="2" charset="0"/>
            </a:endParaRPr>
          </a:p>
        </p:txBody>
      </p:sp>
      <p:pic>
        <p:nvPicPr>
          <p:cNvPr id="9" name="Picture 5" descr="C:\Documents and Settings\e200602727\Local Settings\Temporary Internet Files\Content.IE5\THIS4Z75\MCj029558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54" y="4960074"/>
            <a:ext cx="1773238" cy="1825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237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14" y="144600"/>
            <a:ext cx="10592972" cy="656879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151188" y="788408"/>
            <a:ext cx="8190832" cy="1477328"/>
          </a:xfrm>
          <a:prstGeom prst="rect">
            <a:avLst/>
          </a:prstGeom>
          <a:noFill/>
        </p:spPr>
        <p:txBody>
          <a:bodyPr wrap="none" lIns="91440" tIns="45720" rIns="91440" bIns="45720">
            <a:spAutoFit/>
          </a:bodyPr>
          <a:lstStyle/>
          <a:p>
            <a:pPr algn="ctr"/>
            <a:r>
              <a:rPr lang="en-US" sz="9000" dirty="0" smtClean="0">
                <a:ln w="0"/>
                <a:effectLst>
                  <a:outerShdw blurRad="38100" dist="19050" dir="2700000" algn="tl" rotWithShape="0">
                    <a:schemeClr val="dk1">
                      <a:alpha val="40000"/>
                    </a:schemeClr>
                  </a:outerShdw>
                </a:effectLst>
                <a:latin typeface="KG Second Chances Sketch" panose="02000000000000000000" pitchFamily="2" charset="0"/>
              </a:rPr>
              <a:t>Trade Routes</a:t>
            </a:r>
            <a:endParaRPr lang="en-US" sz="9000" b="0" cap="none" spc="0" dirty="0" smtClean="0">
              <a:ln w="0"/>
              <a:solidFill>
                <a:schemeClr val="tx1"/>
              </a:solidFill>
              <a:effectLst>
                <a:outerShdw blurRad="38100" dist="19050" dir="2700000" algn="tl" rotWithShape="0">
                  <a:schemeClr val="dk1">
                    <a:alpha val="40000"/>
                  </a:schemeClr>
                </a:outerShdw>
              </a:effectLst>
              <a:latin typeface="KG Second Chances Sketch" panose="02000000000000000000" pitchFamily="2" charset="0"/>
            </a:endParaRPr>
          </a:p>
        </p:txBody>
      </p:sp>
      <p:sp>
        <p:nvSpPr>
          <p:cNvPr id="7" name="TextBox 6"/>
          <p:cNvSpPr txBox="1"/>
          <p:nvPr/>
        </p:nvSpPr>
        <p:spPr>
          <a:xfrm>
            <a:off x="1293831" y="2290548"/>
            <a:ext cx="9820637" cy="350865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Second Chances Solid" panose="02000000000000000000" pitchFamily="2" charset="0"/>
              </a:rPr>
              <a:t>Europeans created new trade routes to bring products from Europe to India, China, &amp; the Spice Islands.</a:t>
            </a:r>
          </a:p>
          <a:p>
            <a:pPr marL="457200" indent="-457200">
              <a:buFont typeface="Arial" panose="020B0604020202020204" pitchFamily="34" charset="0"/>
              <a:buChar char="•"/>
            </a:pPr>
            <a:endParaRPr lang="en-US" sz="2800" dirty="0" smtClean="0">
              <a:latin typeface="KG Second Chances Solid" panose="02000000000000000000" pitchFamily="2" charset="0"/>
            </a:endParaRPr>
          </a:p>
          <a:p>
            <a:pPr marL="457200" indent="-457200">
              <a:buFont typeface="Arial" panose="020B0604020202020204" pitchFamily="34" charset="0"/>
              <a:buChar char="•"/>
            </a:pPr>
            <a:r>
              <a:rPr lang="en-US" sz="2800" dirty="0" smtClean="0">
                <a:latin typeface="KG Second Chances Solid" panose="02000000000000000000" pitchFamily="2" charset="0"/>
              </a:rPr>
              <a:t>This greatly contributed to the expansion of the empires of Portugal, Spain, England, and France.</a:t>
            </a:r>
          </a:p>
          <a:p>
            <a:endParaRPr lang="en-US" sz="2600" dirty="0">
              <a:latin typeface="KG Second Chances Solid" panose="02000000000000000000"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4429" y="4513432"/>
            <a:ext cx="2284822" cy="2272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029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uropeanpowers1500"/>
          <p:cNvPicPr>
            <a:picLocks noChangeAspect="1" noChangeArrowheads="1"/>
          </p:cNvPicPr>
          <p:nvPr/>
        </p:nvPicPr>
        <p:blipFill rotWithShape="1">
          <a:blip r:embed="rId3">
            <a:extLst>
              <a:ext uri="{28A0092B-C50C-407E-A947-70E740481C1C}">
                <a14:useLocalDpi xmlns:a14="http://schemas.microsoft.com/office/drawing/2010/main" val="0"/>
              </a:ext>
            </a:extLst>
          </a:blip>
          <a:srcRect r="2155" b="2821"/>
          <a:stretch/>
        </p:blipFill>
        <p:spPr bwMode="auto">
          <a:xfrm>
            <a:off x="1255615" y="0"/>
            <a:ext cx="9773456"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703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1105</Words>
  <Application>Microsoft Office PowerPoint</Application>
  <PresentationFormat>Widescreen</PresentationFormat>
  <Paragraphs>129</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Courier New</vt:lpstr>
      <vt:lpstr>KBScaredStraight</vt:lpstr>
      <vt:lpstr>KG Second Chances Sketch</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Chris Trantow</cp:lastModifiedBy>
  <cp:revision>15</cp:revision>
  <dcterms:created xsi:type="dcterms:W3CDTF">2013-08-08T13:22:08Z</dcterms:created>
  <dcterms:modified xsi:type="dcterms:W3CDTF">2013-12-18T23:45:11Z</dcterms:modified>
</cp:coreProperties>
</file>